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ppt/tags/tag12.xml" ContentType="application/vnd.openxmlformats-officedocument.presentationml.tags+xml"/>
  <Override PartName="/ppt/notesSlides/notesSlide12.xml" ContentType="application/vnd.openxmlformats-officedocument.presentationml.notesSlide+xml"/>
  <Override PartName="/ppt/tags/tag13.xml" ContentType="application/vnd.openxmlformats-officedocument.presentationml.tags+xml"/>
  <Override PartName="/ppt/notesSlides/notesSlide13.xml" ContentType="application/vnd.openxmlformats-officedocument.presentationml.notesSlide+xml"/>
  <Override PartName="/ppt/tags/tag14.xml" ContentType="application/vnd.openxmlformats-officedocument.presentationml.tags+xml"/>
  <Override PartName="/ppt/notesSlides/notesSlide14.xml" ContentType="application/vnd.openxmlformats-officedocument.presentationml.notesSlide+xml"/>
  <Override PartName="/ppt/tags/tag15.xml" ContentType="application/vnd.openxmlformats-officedocument.presentationml.tags+xml"/>
  <Override PartName="/ppt/notesSlides/notesSlide15.xml" ContentType="application/vnd.openxmlformats-officedocument.presentationml.notesSlide+xml"/>
  <Override PartName="/ppt/tags/tag16.xml" ContentType="application/vnd.openxmlformats-officedocument.presentationml.tags+xml"/>
  <Override PartName="/ppt/notesSlides/notesSlide16.xml" ContentType="application/vnd.openxmlformats-officedocument.presentationml.notesSlide+xml"/>
  <Override PartName="/ppt/tags/tag17.xml" ContentType="application/vnd.openxmlformats-officedocument.presentationml.tags+xml"/>
  <Override PartName="/ppt/notesSlides/notesSlide17.xml" ContentType="application/vnd.openxmlformats-officedocument.presentationml.notesSlide+xml"/>
  <Override PartName="/ppt/tags/tag18.xml" ContentType="application/vnd.openxmlformats-officedocument.presentationml.tags+xml"/>
  <Override PartName="/ppt/notesSlides/notesSlide18.xml" ContentType="application/vnd.openxmlformats-officedocument.presentationml.notesSlide+xml"/>
  <Override PartName="/ppt/tags/tag19.xml" ContentType="application/vnd.openxmlformats-officedocument.presentationml.tags+xml"/>
  <Override PartName="/ppt/notesSlides/notesSlide19.xml" ContentType="application/vnd.openxmlformats-officedocument.presentationml.notesSlide+xml"/>
  <Override PartName="/ppt/tags/tag20.xml" ContentType="application/vnd.openxmlformats-officedocument.presentationml.tags+xml"/>
  <Override PartName="/ppt/notesSlides/notesSlide20.xml" ContentType="application/vnd.openxmlformats-officedocument.presentationml.notesSlide+xml"/>
  <Override PartName="/ppt/tags/tag21.xml" ContentType="application/vnd.openxmlformats-officedocument.presentationml.tags+xml"/>
  <Override PartName="/ppt/notesSlides/notesSlide21.xml" ContentType="application/vnd.openxmlformats-officedocument.presentationml.notesSlide+xml"/>
  <Override PartName="/ppt/charts/chart1.xml" ContentType="application/vnd.openxmlformats-officedocument.drawingml.chart+xml"/>
  <Override PartName="/ppt/tags/tag22.xml" ContentType="application/vnd.openxmlformats-officedocument.presentationml.tags+xml"/>
  <Override PartName="/ppt/notesSlides/notesSlide22.xml" ContentType="application/vnd.openxmlformats-officedocument.presentationml.notesSlide+xml"/>
  <Override PartName="/ppt/tags/tag23.xml" ContentType="application/vnd.openxmlformats-officedocument.presentationml.tags+xml"/>
  <Override PartName="/ppt/notesSlides/notesSlide23.xml" ContentType="application/vnd.openxmlformats-officedocument.presentationml.notesSlide+xml"/>
  <Override PartName="/ppt/tags/tag24.xml" ContentType="application/vnd.openxmlformats-officedocument.presentationml.tags+xml"/>
  <Override PartName="/ppt/notesSlides/notesSlide24.xml" ContentType="application/vnd.openxmlformats-officedocument.presentationml.notesSlide+xml"/>
  <Override PartName="/ppt/tags/tag25.xml" ContentType="application/vnd.openxmlformats-officedocument.presentationml.tags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7" r:id="rId2"/>
    <p:sldId id="258" r:id="rId3"/>
    <p:sldId id="279" r:id="rId4"/>
    <p:sldId id="259" r:id="rId5"/>
    <p:sldId id="287" r:id="rId6"/>
    <p:sldId id="260" r:id="rId7"/>
    <p:sldId id="261" r:id="rId8"/>
    <p:sldId id="262" r:id="rId9"/>
    <p:sldId id="264" r:id="rId10"/>
    <p:sldId id="278" r:id="rId11"/>
    <p:sldId id="265" r:id="rId12"/>
    <p:sldId id="266" r:id="rId13"/>
    <p:sldId id="285" r:id="rId14"/>
    <p:sldId id="288" r:id="rId15"/>
    <p:sldId id="267" r:id="rId16"/>
    <p:sldId id="289" r:id="rId17"/>
    <p:sldId id="290" r:id="rId18"/>
    <p:sldId id="291" r:id="rId19"/>
    <p:sldId id="281" r:id="rId20"/>
    <p:sldId id="292" r:id="rId21"/>
    <p:sldId id="272" r:id="rId22"/>
    <p:sldId id="295" r:id="rId23"/>
    <p:sldId id="274" r:id="rId24"/>
    <p:sldId id="286" r:id="rId25"/>
    <p:sldId id="294" r:id="rId26"/>
    <p:sldId id="283" r:id="rId2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 horzBarState="maximized">
    <p:restoredLeft sz="0" autoAdjust="0"/>
    <p:restoredTop sz="58162" autoAdjust="0"/>
  </p:normalViewPr>
  <p:slideViewPr>
    <p:cSldViewPr>
      <p:cViewPr varScale="1">
        <p:scale>
          <a:sx n="66" d="100"/>
          <a:sy n="66" d="100"/>
        </p:scale>
        <p:origin x="1620" y="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nicolasognov:Desktop:Temp:PiecesJointes:TES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595508016317202"/>
          <c:y val="9.0395480225988714E-2"/>
          <c:w val="0.86778057110331164"/>
          <c:h val="0.75550380354998103"/>
        </c:manualLayout>
      </c:layout>
      <c:lineChart>
        <c:grouping val="standard"/>
        <c:varyColors val="0"/>
        <c:ser>
          <c:idx val="0"/>
          <c:order val="0"/>
          <c:marker>
            <c:symbol val="none"/>
          </c:marker>
          <c:val>
            <c:numRef>
              <c:f>Feuil1!$G$2:$G$60</c:f>
              <c:numCache>
                <c:formatCode>General</c:formatCode>
                <c:ptCount val="59"/>
                <c:pt idx="0">
                  <c:v>42.6</c:v>
                </c:pt>
                <c:pt idx="1">
                  <c:v>42.4</c:v>
                </c:pt>
                <c:pt idx="2">
                  <c:v>42.3</c:v>
                </c:pt>
                <c:pt idx="3">
                  <c:v>42.3</c:v>
                </c:pt>
                <c:pt idx="4">
                  <c:v>42.3</c:v>
                </c:pt>
                <c:pt idx="5">
                  <c:v>42.5</c:v>
                </c:pt>
                <c:pt idx="6">
                  <c:v>42.4</c:v>
                </c:pt>
                <c:pt idx="7">
                  <c:v>42.3</c:v>
                </c:pt>
                <c:pt idx="8">
                  <c:v>42.4</c:v>
                </c:pt>
                <c:pt idx="9">
                  <c:v>42.2</c:v>
                </c:pt>
                <c:pt idx="10">
                  <c:v>42.2</c:v>
                </c:pt>
                <c:pt idx="11">
                  <c:v>42.2</c:v>
                </c:pt>
                <c:pt idx="12">
                  <c:v>42.2</c:v>
                </c:pt>
                <c:pt idx="13">
                  <c:v>42.4</c:v>
                </c:pt>
                <c:pt idx="14">
                  <c:v>42.2</c:v>
                </c:pt>
                <c:pt idx="15">
                  <c:v>42.3</c:v>
                </c:pt>
                <c:pt idx="16">
                  <c:v>42.2</c:v>
                </c:pt>
                <c:pt idx="17">
                  <c:v>42.3</c:v>
                </c:pt>
                <c:pt idx="18">
                  <c:v>42</c:v>
                </c:pt>
                <c:pt idx="19">
                  <c:v>42.3</c:v>
                </c:pt>
                <c:pt idx="20">
                  <c:v>42.1</c:v>
                </c:pt>
                <c:pt idx="21">
                  <c:v>42.2</c:v>
                </c:pt>
                <c:pt idx="22">
                  <c:v>42.1</c:v>
                </c:pt>
                <c:pt idx="23">
                  <c:v>42.1</c:v>
                </c:pt>
                <c:pt idx="24">
                  <c:v>42.1</c:v>
                </c:pt>
                <c:pt idx="25">
                  <c:v>42.2</c:v>
                </c:pt>
                <c:pt idx="26">
                  <c:v>42.1</c:v>
                </c:pt>
                <c:pt idx="27">
                  <c:v>42.1</c:v>
                </c:pt>
                <c:pt idx="28">
                  <c:v>42.1</c:v>
                </c:pt>
                <c:pt idx="29">
                  <c:v>42.2</c:v>
                </c:pt>
                <c:pt idx="30">
                  <c:v>42.3</c:v>
                </c:pt>
                <c:pt idx="31">
                  <c:v>42.1</c:v>
                </c:pt>
                <c:pt idx="32">
                  <c:v>42.3</c:v>
                </c:pt>
                <c:pt idx="33">
                  <c:v>42.3</c:v>
                </c:pt>
                <c:pt idx="34">
                  <c:v>42.1</c:v>
                </c:pt>
                <c:pt idx="35">
                  <c:v>42.1</c:v>
                </c:pt>
                <c:pt idx="36">
                  <c:v>42.2</c:v>
                </c:pt>
                <c:pt idx="37">
                  <c:v>42.1</c:v>
                </c:pt>
                <c:pt idx="38">
                  <c:v>42.1</c:v>
                </c:pt>
                <c:pt idx="39">
                  <c:v>42.1</c:v>
                </c:pt>
                <c:pt idx="40">
                  <c:v>42.1</c:v>
                </c:pt>
                <c:pt idx="41">
                  <c:v>42.2</c:v>
                </c:pt>
                <c:pt idx="42">
                  <c:v>42</c:v>
                </c:pt>
                <c:pt idx="43">
                  <c:v>42.1</c:v>
                </c:pt>
                <c:pt idx="44">
                  <c:v>42.2</c:v>
                </c:pt>
                <c:pt idx="45">
                  <c:v>42.1</c:v>
                </c:pt>
                <c:pt idx="46">
                  <c:v>42.1</c:v>
                </c:pt>
                <c:pt idx="47">
                  <c:v>42.2</c:v>
                </c:pt>
                <c:pt idx="48">
                  <c:v>42.4</c:v>
                </c:pt>
                <c:pt idx="49">
                  <c:v>42.4</c:v>
                </c:pt>
                <c:pt idx="50">
                  <c:v>42.2</c:v>
                </c:pt>
                <c:pt idx="51">
                  <c:v>42.3</c:v>
                </c:pt>
                <c:pt idx="52">
                  <c:v>42.3</c:v>
                </c:pt>
                <c:pt idx="53">
                  <c:v>42.2</c:v>
                </c:pt>
                <c:pt idx="54">
                  <c:v>42.1</c:v>
                </c:pt>
                <c:pt idx="55">
                  <c:v>42.4</c:v>
                </c:pt>
                <c:pt idx="56">
                  <c:v>42.3</c:v>
                </c:pt>
                <c:pt idx="57">
                  <c:v>42.2</c:v>
                </c:pt>
                <c:pt idx="58">
                  <c:v>42.2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03C-4AC4-85BF-DCA5183F78C7}"/>
            </c:ext>
          </c:extLst>
        </c:ser>
        <c:ser>
          <c:idx val="1"/>
          <c:order val="1"/>
          <c:marker>
            <c:symbol val="none"/>
          </c:marker>
          <c:val>
            <c:numRef>
              <c:f>Feuil1!$H$2:$H$60</c:f>
              <c:numCache>
                <c:formatCode>General</c:formatCode>
                <c:ptCount val="59"/>
                <c:pt idx="0">
                  <c:v>74</c:v>
                </c:pt>
                <c:pt idx="1">
                  <c:v>74</c:v>
                </c:pt>
                <c:pt idx="2">
                  <c:v>74</c:v>
                </c:pt>
                <c:pt idx="3">
                  <c:v>74</c:v>
                </c:pt>
                <c:pt idx="4">
                  <c:v>74.099999999999994</c:v>
                </c:pt>
                <c:pt idx="5">
                  <c:v>74.2</c:v>
                </c:pt>
                <c:pt idx="6">
                  <c:v>74.2</c:v>
                </c:pt>
                <c:pt idx="7">
                  <c:v>74.099999999999994</c:v>
                </c:pt>
                <c:pt idx="8">
                  <c:v>74.2</c:v>
                </c:pt>
                <c:pt idx="9">
                  <c:v>74.2</c:v>
                </c:pt>
                <c:pt idx="10">
                  <c:v>74.2</c:v>
                </c:pt>
                <c:pt idx="11">
                  <c:v>74.3</c:v>
                </c:pt>
                <c:pt idx="12">
                  <c:v>74.3</c:v>
                </c:pt>
                <c:pt idx="13">
                  <c:v>74.2</c:v>
                </c:pt>
                <c:pt idx="14">
                  <c:v>74.3</c:v>
                </c:pt>
                <c:pt idx="15">
                  <c:v>74.3</c:v>
                </c:pt>
                <c:pt idx="16">
                  <c:v>74.400000000000006</c:v>
                </c:pt>
                <c:pt idx="17">
                  <c:v>74.400000000000006</c:v>
                </c:pt>
                <c:pt idx="18">
                  <c:v>74.5</c:v>
                </c:pt>
                <c:pt idx="19">
                  <c:v>74.2</c:v>
                </c:pt>
                <c:pt idx="20">
                  <c:v>74.400000000000006</c:v>
                </c:pt>
                <c:pt idx="21">
                  <c:v>74.400000000000006</c:v>
                </c:pt>
                <c:pt idx="22">
                  <c:v>74.2</c:v>
                </c:pt>
                <c:pt idx="23">
                  <c:v>74.400000000000006</c:v>
                </c:pt>
                <c:pt idx="24">
                  <c:v>74.2</c:v>
                </c:pt>
                <c:pt idx="25">
                  <c:v>74.3</c:v>
                </c:pt>
                <c:pt idx="26">
                  <c:v>74.3</c:v>
                </c:pt>
                <c:pt idx="27">
                  <c:v>73.8</c:v>
                </c:pt>
                <c:pt idx="28">
                  <c:v>74.2</c:v>
                </c:pt>
                <c:pt idx="29">
                  <c:v>74.2</c:v>
                </c:pt>
                <c:pt idx="30">
                  <c:v>74.2</c:v>
                </c:pt>
                <c:pt idx="31">
                  <c:v>74.2</c:v>
                </c:pt>
                <c:pt idx="32">
                  <c:v>74.2</c:v>
                </c:pt>
                <c:pt idx="33">
                  <c:v>74.400000000000006</c:v>
                </c:pt>
                <c:pt idx="34">
                  <c:v>74.3</c:v>
                </c:pt>
                <c:pt idx="35">
                  <c:v>74.3</c:v>
                </c:pt>
                <c:pt idx="36">
                  <c:v>73.599999999999994</c:v>
                </c:pt>
                <c:pt idx="37">
                  <c:v>74.099999999999994</c:v>
                </c:pt>
                <c:pt idx="38">
                  <c:v>74.3</c:v>
                </c:pt>
                <c:pt idx="39">
                  <c:v>74.099999999999994</c:v>
                </c:pt>
                <c:pt idx="40">
                  <c:v>74.099999999999994</c:v>
                </c:pt>
                <c:pt idx="41">
                  <c:v>74.3</c:v>
                </c:pt>
                <c:pt idx="42">
                  <c:v>74.3</c:v>
                </c:pt>
                <c:pt idx="43">
                  <c:v>74.400000000000006</c:v>
                </c:pt>
                <c:pt idx="44">
                  <c:v>74.3</c:v>
                </c:pt>
                <c:pt idx="45">
                  <c:v>74.3</c:v>
                </c:pt>
                <c:pt idx="46">
                  <c:v>74.3</c:v>
                </c:pt>
                <c:pt idx="47">
                  <c:v>74.5</c:v>
                </c:pt>
                <c:pt idx="48">
                  <c:v>74.3</c:v>
                </c:pt>
                <c:pt idx="49">
                  <c:v>74.5</c:v>
                </c:pt>
                <c:pt idx="50">
                  <c:v>74.599999999999994</c:v>
                </c:pt>
                <c:pt idx="51">
                  <c:v>74.5</c:v>
                </c:pt>
                <c:pt idx="52">
                  <c:v>74.5</c:v>
                </c:pt>
                <c:pt idx="53">
                  <c:v>74.5</c:v>
                </c:pt>
                <c:pt idx="54">
                  <c:v>74.599999999999994</c:v>
                </c:pt>
                <c:pt idx="55">
                  <c:v>74</c:v>
                </c:pt>
                <c:pt idx="56">
                  <c:v>74.5</c:v>
                </c:pt>
                <c:pt idx="57">
                  <c:v>74.5</c:v>
                </c:pt>
                <c:pt idx="58">
                  <c:v>74.599999999999994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03C-4AC4-85BF-DCA5183F78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8184832"/>
        <c:axId val="58186368"/>
      </c:lineChart>
      <c:catAx>
        <c:axId val="58184832"/>
        <c:scaling>
          <c:orientation val="minMax"/>
        </c:scaling>
        <c:delete val="0"/>
        <c:axPos val="b"/>
        <c:majorTickMark val="out"/>
        <c:minorTickMark val="none"/>
        <c:tickLblPos val="nextTo"/>
        <c:crossAx val="58186368"/>
        <c:crosses val="autoZero"/>
        <c:auto val="1"/>
        <c:lblAlgn val="ctr"/>
        <c:lblOffset val="100"/>
        <c:tickLblSkip val="5"/>
        <c:tickMarkSkip val="1"/>
        <c:noMultiLvlLbl val="0"/>
      </c:catAx>
      <c:valAx>
        <c:axId val="581863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8184832"/>
        <c:crosses val="autoZero"/>
        <c:crossBetween val="between"/>
        <c:minorUnit val="10"/>
      </c:valAx>
    </c:plotArea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D10D69-7462-485D-A06E-5A495D534DB5}" type="datetimeFigureOut">
              <a:rPr lang="fr-FR" smtClean="0"/>
              <a:pPr/>
              <a:t>29/03/2024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934A98-E66A-4408-B3DD-7BE88B723829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68977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5C7DFE-0A79-4C53-BCA6-FBA45BDF2C7F}" type="slidenum">
              <a:rPr lang="fr-FR" smtClean="0"/>
              <a:pPr/>
              <a:t>1</a:t>
            </a:fld>
            <a:endParaRPr lang="fr-FR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5C7DFE-0A79-4C53-BCA6-FBA45BDF2C7F}" type="slidenum">
              <a:rPr lang="fr-FR" smtClean="0"/>
              <a:pPr/>
              <a:t>11</a:t>
            </a:fld>
            <a:endParaRPr lang="fr-FR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5C7DFE-0A79-4C53-BCA6-FBA45BDF2C7F}" type="slidenum">
              <a:rPr lang="fr-FR" smtClean="0"/>
              <a:pPr/>
              <a:t>12</a:t>
            </a:fld>
            <a:endParaRPr lang="fr-FR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5C7DFE-0A79-4C53-BCA6-FBA45BDF2C7F}" type="slidenum">
              <a:rPr lang="fr-FR" smtClean="0"/>
              <a:pPr/>
              <a:t>13</a:t>
            </a:fld>
            <a:endParaRPr lang="fr-FR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5C7DFE-0A79-4C53-BCA6-FBA45BDF2C7F}" type="slidenum">
              <a:rPr lang="fr-FR" smtClean="0"/>
              <a:pPr/>
              <a:t>14</a:t>
            </a:fld>
            <a:endParaRPr lang="fr-FR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5C7DFE-0A79-4C53-BCA6-FBA45BDF2C7F}" type="slidenum">
              <a:rPr lang="fr-FR" smtClean="0"/>
              <a:pPr/>
              <a:t>15</a:t>
            </a:fld>
            <a:endParaRPr lang="fr-FR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5C7DFE-0A79-4C53-BCA6-FBA45BDF2C7F}" type="slidenum">
              <a:rPr lang="fr-FR" smtClean="0"/>
              <a:pPr/>
              <a:t>16</a:t>
            </a:fld>
            <a:endParaRPr lang="fr-FR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5C7DFE-0A79-4C53-BCA6-FBA45BDF2C7F}" type="slidenum">
              <a:rPr lang="fr-FR" smtClean="0"/>
              <a:pPr/>
              <a:t>17</a:t>
            </a:fld>
            <a:endParaRPr lang="fr-FR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5C7DFE-0A79-4C53-BCA6-FBA45BDF2C7F}" type="slidenum">
              <a:rPr lang="fr-FR" smtClean="0"/>
              <a:pPr/>
              <a:t>18</a:t>
            </a:fld>
            <a:endParaRPr lang="fr-FR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5C7DFE-0A79-4C53-BCA6-FBA45BDF2C7F}" type="slidenum">
              <a:rPr lang="fr-FR" smtClean="0"/>
              <a:pPr/>
              <a:t>19</a:t>
            </a:fld>
            <a:endParaRPr lang="fr-FR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5C7DFE-0A79-4C53-BCA6-FBA45BDF2C7F}" type="slidenum">
              <a:rPr lang="fr-FR" smtClean="0"/>
              <a:pPr/>
              <a:t>20</a:t>
            </a:fld>
            <a:endParaRPr lang="fr-FR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5C7DFE-0A79-4C53-BCA6-FBA45BDF2C7F}" type="slidenum">
              <a:rPr lang="fr-FR" smtClean="0"/>
              <a:pPr/>
              <a:t>2</a:t>
            </a:fld>
            <a:endParaRPr lang="fr-FR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5C7DFE-0A79-4C53-BCA6-FBA45BDF2C7F}" type="slidenum">
              <a:rPr lang="fr-FR" smtClean="0"/>
              <a:pPr/>
              <a:t>21</a:t>
            </a:fld>
            <a:endParaRPr lang="fr-FR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4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/>
          </a:p>
        </p:txBody>
      </p:sp>
      <p:sp>
        <p:nvSpPr>
          <p:cNvPr id="54275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7D8E392-D614-49AE-896A-CB7E59FAB62B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fr-F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5C7DFE-0A79-4C53-BCA6-FBA45BDF2C7F}" type="slidenum">
              <a:rPr lang="fr-FR" smtClean="0"/>
              <a:pPr/>
              <a:t>23</a:t>
            </a:fld>
            <a:endParaRPr lang="fr-FR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5C7DFE-0A79-4C53-BCA6-FBA45BDF2C7F}" type="slidenum">
              <a:rPr lang="fr-FR" smtClean="0"/>
              <a:pPr/>
              <a:t>24</a:t>
            </a:fld>
            <a:endParaRPr lang="fr-FR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5C7DFE-0A79-4C53-BCA6-FBA45BDF2C7F}" type="slidenum">
              <a:rPr lang="fr-FR" smtClean="0"/>
              <a:pPr/>
              <a:t>25</a:t>
            </a:fld>
            <a:endParaRPr lang="fr-FR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5C7DFE-0A79-4C53-BCA6-FBA45BDF2C7F}" type="slidenum">
              <a:rPr lang="fr-FR" smtClean="0"/>
              <a:pPr/>
              <a:t>26</a:t>
            </a:fld>
            <a:endParaRPr lang="fr-FR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5C7DFE-0A79-4C53-BCA6-FBA45BDF2C7F}" type="slidenum">
              <a:rPr lang="fr-FR" smtClean="0"/>
              <a:pPr/>
              <a:t>4</a:t>
            </a:fld>
            <a:endParaRPr lang="fr-FR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5C7DFE-0A79-4C53-BCA6-FBA45BDF2C7F}" type="slidenum">
              <a:rPr lang="fr-FR" smtClean="0"/>
              <a:pPr/>
              <a:t>5</a:t>
            </a:fld>
            <a:endParaRPr lang="fr-FR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5C7DFE-0A79-4C53-BCA6-FBA45BDF2C7F}" type="slidenum">
              <a:rPr lang="fr-FR" smtClean="0"/>
              <a:pPr/>
              <a:t>6</a:t>
            </a:fld>
            <a:endParaRPr lang="fr-FR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5C7DFE-0A79-4C53-BCA6-FBA45BDF2C7F}" type="slidenum">
              <a:rPr lang="fr-FR" smtClean="0"/>
              <a:pPr/>
              <a:t>7</a:t>
            </a:fld>
            <a:endParaRPr lang="fr-FR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5C7DFE-0A79-4C53-BCA6-FBA45BDF2C7F}" type="slidenum">
              <a:rPr lang="fr-FR" smtClean="0"/>
              <a:pPr/>
              <a:t>8</a:t>
            </a:fld>
            <a:endParaRPr lang="fr-FR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5C7DFE-0A79-4C53-BCA6-FBA45BDF2C7F}" type="slidenum">
              <a:rPr lang="fr-FR" smtClean="0"/>
              <a:pPr/>
              <a:t>9</a:t>
            </a:fld>
            <a:endParaRPr lang="fr-FR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5C7DFE-0A79-4C53-BCA6-FBA45BDF2C7F}" type="slidenum">
              <a:rPr lang="fr-FR" smtClean="0"/>
              <a:pPr/>
              <a:t>10</a:t>
            </a:fld>
            <a:endParaRPr lang="fr-F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A9D4B-A931-4602-8E80-DC4B2568101A}" type="datetimeFigureOut">
              <a:rPr lang="fr-FR" smtClean="0"/>
              <a:pPr/>
              <a:t>29/03/2024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F8DD9-DD75-4DA7-AD8D-63983ABB8A72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A9D4B-A931-4602-8E80-DC4B2568101A}" type="datetimeFigureOut">
              <a:rPr lang="fr-FR" smtClean="0"/>
              <a:pPr/>
              <a:t>29/03/2024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F8DD9-DD75-4DA7-AD8D-63983ABB8A72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A9D4B-A931-4602-8E80-DC4B2568101A}" type="datetimeFigureOut">
              <a:rPr lang="fr-FR" smtClean="0"/>
              <a:pPr/>
              <a:t>29/03/2024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F8DD9-DD75-4DA7-AD8D-63983ABB8A72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A9D4B-A931-4602-8E80-DC4B2568101A}" type="datetimeFigureOut">
              <a:rPr lang="fr-FR" smtClean="0"/>
              <a:pPr/>
              <a:t>29/03/2024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F8DD9-DD75-4DA7-AD8D-63983ABB8A72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A9D4B-A931-4602-8E80-DC4B2568101A}" type="datetimeFigureOut">
              <a:rPr lang="fr-FR" smtClean="0"/>
              <a:pPr/>
              <a:t>29/03/2024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F8DD9-DD75-4DA7-AD8D-63983ABB8A72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A9D4B-A931-4602-8E80-DC4B2568101A}" type="datetimeFigureOut">
              <a:rPr lang="fr-FR" smtClean="0"/>
              <a:pPr/>
              <a:t>29/03/2024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F8DD9-DD75-4DA7-AD8D-63983ABB8A72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A9D4B-A931-4602-8E80-DC4B2568101A}" type="datetimeFigureOut">
              <a:rPr lang="fr-FR" smtClean="0"/>
              <a:pPr/>
              <a:t>29/03/2024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F8DD9-DD75-4DA7-AD8D-63983ABB8A72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A9D4B-A931-4602-8E80-DC4B2568101A}" type="datetimeFigureOut">
              <a:rPr lang="fr-FR" smtClean="0"/>
              <a:pPr/>
              <a:t>29/03/2024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F8DD9-DD75-4DA7-AD8D-63983ABB8A72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A9D4B-A931-4602-8E80-DC4B2568101A}" type="datetimeFigureOut">
              <a:rPr lang="fr-FR" smtClean="0"/>
              <a:pPr/>
              <a:t>29/03/2024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F8DD9-DD75-4DA7-AD8D-63983ABB8A72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A9D4B-A931-4602-8E80-DC4B2568101A}" type="datetimeFigureOut">
              <a:rPr lang="fr-FR" smtClean="0"/>
              <a:pPr/>
              <a:t>29/03/2024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F8DD9-DD75-4DA7-AD8D-63983ABB8A72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A9D4B-A931-4602-8E80-DC4B2568101A}" type="datetimeFigureOut">
              <a:rPr lang="fr-FR" smtClean="0"/>
              <a:pPr/>
              <a:t>29/03/2024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F8DD9-DD75-4DA7-AD8D-63983ABB8A72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6A9D4B-A931-4602-8E80-DC4B2568101A}" type="datetimeFigureOut">
              <a:rPr lang="fr-FR" smtClean="0"/>
              <a:pPr/>
              <a:t>29/03/2024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DF8DD9-DD75-4DA7-AD8D-63983ABB8A72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notesSlide" Target="../notesSlides/notesSlide1.xml"/><Relationship Id="rId7" Type="http://schemas.openxmlformats.org/officeDocument/2006/relationships/hyperlink" Target="http://www.ia-kar.com/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image" Target="../media/image6.png"/><Relationship Id="rId4" Type="http://schemas.openxmlformats.org/officeDocument/2006/relationships/image" Target="../media/image1.jpeg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4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6" Type="http://schemas.openxmlformats.org/officeDocument/2006/relationships/image" Target="../media/image39.png"/><Relationship Id="rId5" Type="http://schemas.openxmlformats.org/officeDocument/2006/relationships/image" Target="../media/image3.pn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4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6" Type="http://schemas.openxmlformats.org/officeDocument/2006/relationships/image" Target="../media/image39.png"/><Relationship Id="rId5" Type="http://schemas.openxmlformats.org/officeDocument/2006/relationships/image" Target="../media/image3.png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6" Type="http://schemas.openxmlformats.org/officeDocument/2006/relationships/image" Target="../media/image39.png"/><Relationship Id="rId5" Type="http://schemas.openxmlformats.org/officeDocument/2006/relationships/image" Target="../media/image3.png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4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6" Type="http://schemas.openxmlformats.org/officeDocument/2006/relationships/image" Target="../media/image39.png"/><Relationship Id="rId5" Type="http://schemas.openxmlformats.org/officeDocument/2006/relationships/image" Target="../media/image3.png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4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6" Type="http://schemas.openxmlformats.org/officeDocument/2006/relationships/image" Target="../media/image39.png"/><Relationship Id="rId5" Type="http://schemas.openxmlformats.org/officeDocument/2006/relationships/image" Target="../media/image3.png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3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Relationship Id="rId6" Type="http://schemas.openxmlformats.org/officeDocument/2006/relationships/image" Target="../media/image3.png"/><Relationship Id="rId5" Type="http://schemas.openxmlformats.org/officeDocument/2006/relationships/image" Target="../media/image47.png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4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Relationship Id="rId6" Type="http://schemas.openxmlformats.org/officeDocument/2006/relationships/image" Target="../media/image39.png"/><Relationship Id="rId5" Type="http://schemas.openxmlformats.org/officeDocument/2006/relationships/image" Target="../media/image3.png"/><Relationship Id="rId4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4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Relationship Id="rId6" Type="http://schemas.openxmlformats.org/officeDocument/2006/relationships/image" Target="../media/image39.png"/><Relationship Id="rId5" Type="http://schemas.openxmlformats.org/officeDocument/2006/relationships/image" Target="../media/image3.png"/><Relationship Id="rId4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50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Relationship Id="rId6" Type="http://schemas.openxmlformats.org/officeDocument/2006/relationships/image" Target="../media/image39.png"/><Relationship Id="rId5" Type="http://schemas.openxmlformats.org/officeDocument/2006/relationships/image" Target="../media/image3.png"/><Relationship Id="rId4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5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Relationship Id="rId6" Type="http://schemas.openxmlformats.org/officeDocument/2006/relationships/image" Target="../media/image3.png"/><Relationship Id="rId5" Type="http://schemas.openxmlformats.org/officeDocument/2006/relationships/image" Target="../media/image51.png"/><Relationship Id="rId4" Type="http://schemas.openxmlformats.org/officeDocument/2006/relationships/image" Target="../media/image7.jpeg"/><Relationship Id="rId9" Type="http://schemas.openxmlformats.org/officeDocument/2006/relationships/image" Target="../media/image5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3.png"/><Relationship Id="rId10" Type="http://schemas.openxmlformats.org/officeDocument/2006/relationships/image" Target="../media/image12.png"/><Relationship Id="rId4" Type="http://schemas.openxmlformats.org/officeDocument/2006/relationships/image" Target="../media/image7.jpeg"/><Relationship Id="rId9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9.xml"/><Relationship Id="rId6" Type="http://schemas.openxmlformats.org/officeDocument/2006/relationships/image" Target="../media/image55.png"/><Relationship Id="rId5" Type="http://schemas.openxmlformats.org/officeDocument/2006/relationships/image" Target="../media/image3.png"/><Relationship Id="rId4" Type="http://schemas.openxmlformats.org/officeDocument/2006/relationships/image" Target="../media/image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0.xml"/><Relationship Id="rId6" Type="http://schemas.openxmlformats.org/officeDocument/2006/relationships/image" Target="../media/image39.png"/><Relationship Id="rId5" Type="http://schemas.openxmlformats.org/officeDocument/2006/relationships/image" Target="../media/image3.png"/><Relationship Id="rId4" Type="http://schemas.openxmlformats.org/officeDocument/2006/relationships/image" Target="../media/image7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5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1.xml"/><Relationship Id="rId6" Type="http://schemas.openxmlformats.org/officeDocument/2006/relationships/image" Target="../media/image3.png"/><Relationship Id="rId11" Type="http://schemas.openxmlformats.org/officeDocument/2006/relationships/image" Target="../media/image59.png"/><Relationship Id="rId5" Type="http://schemas.openxmlformats.org/officeDocument/2006/relationships/image" Target="../media/image28.png"/><Relationship Id="rId10" Type="http://schemas.openxmlformats.org/officeDocument/2006/relationships/chart" Target="../charts/chart1.xml"/><Relationship Id="rId4" Type="http://schemas.openxmlformats.org/officeDocument/2006/relationships/image" Target="../media/image7.jpeg"/><Relationship Id="rId9" Type="http://schemas.openxmlformats.org/officeDocument/2006/relationships/image" Target="../media/image5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2.xml"/><Relationship Id="rId5" Type="http://schemas.openxmlformats.org/officeDocument/2006/relationships/image" Target="../media/image3.png"/><Relationship Id="rId4" Type="http://schemas.openxmlformats.org/officeDocument/2006/relationships/image" Target="../media/image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3.xml"/><Relationship Id="rId6" Type="http://schemas.openxmlformats.org/officeDocument/2006/relationships/image" Target="../media/image3.png"/><Relationship Id="rId5" Type="http://schemas.openxmlformats.org/officeDocument/2006/relationships/image" Target="../media/image60.jpeg"/><Relationship Id="rId4" Type="http://schemas.openxmlformats.org/officeDocument/2006/relationships/image" Target="../media/image7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6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4.xml"/><Relationship Id="rId6" Type="http://schemas.openxmlformats.org/officeDocument/2006/relationships/image" Target="../media/image61.gif"/><Relationship Id="rId5" Type="http://schemas.openxmlformats.org/officeDocument/2006/relationships/image" Target="../media/image3.png"/><Relationship Id="rId4" Type="http://schemas.openxmlformats.org/officeDocument/2006/relationships/image" Target="../media/image7.jpeg"/><Relationship Id="rId9" Type="http://schemas.openxmlformats.org/officeDocument/2006/relationships/image" Target="../media/image64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6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5.xml"/><Relationship Id="rId6" Type="http://schemas.openxmlformats.org/officeDocument/2006/relationships/image" Target="../media/image65.png"/><Relationship Id="rId11" Type="http://schemas.openxmlformats.org/officeDocument/2006/relationships/hyperlink" Target="https://www.ia-kar.com/" TargetMode="External"/><Relationship Id="rId5" Type="http://schemas.openxmlformats.org/officeDocument/2006/relationships/image" Target="../media/image2.png"/><Relationship Id="rId10" Type="http://schemas.openxmlformats.org/officeDocument/2006/relationships/hyperlink" Target="mailto:alexander.hoffmann@ia-kar.com" TargetMode="External"/><Relationship Id="rId4" Type="http://schemas.openxmlformats.org/officeDocument/2006/relationships/image" Target="../media/image18.jpeg"/><Relationship Id="rId9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17.png"/><Relationship Id="rId5" Type="http://schemas.openxmlformats.org/officeDocument/2006/relationships/image" Target="../media/image3.pn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3.pn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openxmlformats.org/officeDocument/2006/relationships/image" Target="../media/image22.png"/><Relationship Id="rId5" Type="http://schemas.openxmlformats.org/officeDocument/2006/relationships/image" Target="../media/image3.png"/><Relationship Id="rId4" Type="http://schemas.openxmlformats.org/officeDocument/2006/relationships/image" Target="../media/image16.jpeg"/><Relationship Id="rId9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6" Type="http://schemas.openxmlformats.org/officeDocument/2006/relationships/image" Target="../media/image3.png"/><Relationship Id="rId5" Type="http://schemas.openxmlformats.org/officeDocument/2006/relationships/image" Target="../media/image27.png"/><Relationship Id="rId10" Type="http://schemas.openxmlformats.org/officeDocument/2006/relationships/image" Target="../media/image31.png"/><Relationship Id="rId4" Type="http://schemas.openxmlformats.org/officeDocument/2006/relationships/image" Target="../media/image26.jpeg"/><Relationship Id="rId9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6" Type="http://schemas.openxmlformats.org/officeDocument/2006/relationships/image" Target="../media/image3.png"/><Relationship Id="rId11" Type="http://schemas.openxmlformats.org/officeDocument/2006/relationships/image" Target="../media/image37.png"/><Relationship Id="rId5" Type="http://schemas.openxmlformats.org/officeDocument/2006/relationships/image" Target="../media/image32.png"/><Relationship Id="rId10" Type="http://schemas.openxmlformats.org/officeDocument/2006/relationships/image" Target="../media/image36.png"/><Relationship Id="rId4" Type="http://schemas.openxmlformats.org/officeDocument/2006/relationships/image" Target="../media/image18.jpeg"/><Relationship Id="rId9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4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6" Type="http://schemas.openxmlformats.org/officeDocument/2006/relationships/image" Target="../media/image39.png"/><Relationship Id="rId5" Type="http://schemas.openxmlformats.org/officeDocument/2006/relationships/image" Target="../media/image3.pn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:\Users\Hoffmann\Desktop\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332656"/>
            <a:ext cx="5539473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itre 1"/>
          <p:cNvSpPr txBox="1">
            <a:spLocks/>
          </p:cNvSpPr>
          <p:nvPr/>
        </p:nvSpPr>
        <p:spPr>
          <a:xfrm>
            <a:off x="0" y="76200"/>
            <a:ext cx="6300192" cy="11430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kumimoji="0" lang="fr-FR" sz="4000" b="0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Verdana" pitchFamily="34" charset="0"/>
                <a:cs typeface="Calibri"/>
              </a:rPr>
              <a:t>KAR Economie d'énergie</a:t>
            </a:r>
          </a:p>
        </p:txBody>
      </p:sp>
      <p:pic>
        <p:nvPicPr>
          <p:cNvPr id="9" name="Picture 12" descr="C:\KAR\Images KAR\Logo KAR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44681" y="5949280"/>
            <a:ext cx="819807" cy="854061"/>
          </a:xfrm>
          <a:prstGeom prst="rect">
            <a:avLst/>
          </a:prstGeom>
          <a:noFill/>
        </p:spPr>
      </p:pic>
      <p:sp>
        <p:nvSpPr>
          <p:cNvPr id="8" name="ZoneTexte 7"/>
          <p:cNvSpPr txBox="1"/>
          <p:nvPr/>
        </p:nvSpPr>
        <p:spPr>
          <a:xfrm>
            <a:off x="0" y="6372036"/>
            <a:ext cx="9143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>
                <a:hlinkClick r:id="rId7"/>
              </a:rPr>
              <a:t>http://www.ia-kar.com</a:t>
            </a:r>
            <a:endParaRPr lang="fr-FR" dirty="0"/>
          </a:p>
        </p:txBody>
      </p:sp>
      <p:pic>
        <p:nvPicPr>
          <p:cNvPr id="7" name="Picture 3" descr="C:\KAR\KAR_TOUT\KAR_TOUT\KAR INTERNET\Eco2\images\logiciel_deconomie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2078" y="1597662"/>
            <a:ext cx="2190983" cy="3487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KAR\KAR_TOUT\KAR_TOUT\KAR INTERNET\site-iakar\img\ecran-entete-eco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72198" y="4572008"/>
            <a:ext cx="1144695" cy="857256"/>
          </a:xfrm>
          <a:prstGeom prst="rect">
            <a:avLst/>
          </a:prstGeom>
          <a:noFill/>
        </p:spPr>
      </p:pic>
      <p:pic>
        <p:nvPicPr>
          <p:cNvPr id="11" name="Picture 2" descr="C:\Users\Hoffmann\Desktop\serveur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435487" y="4500570"/>
            <a:ext cx="1065603" cy="1074502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C:\Users\Hoffmann\Desktop\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9" name="Espace réservé du contenu 2"/>
          <p:cNvSpPr txBox="1">
            <a:spLocks/>
          </p:cNvSpPr>
          <p:nvPr/>
        </p:nvSpPr>
        <p:spPr>
          <a:xfrm>
            <a:off x="457200" y="1857364"/>
            <a:ext cx="8229600" cy="4268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2483768" y="908720"/>
            <a:ext cx="6660232" cy="523220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fr-FR" sz="2800" dirty="0">
                <a:solidFill>
                  <a:schemeClr val="bg1"/>
                </a:solidFill>
                <a:latin typeface="+mj-lt"/>
                <a:cs typeface="Verdana"/>
              </a:rPr>
              <a:t>Il régule la puissance de votre PC</a:t>
            </a:r>
            <a:endParaRPr lang="fr-FR" sz="2800" dirty="0">
              <a:solidFill>
                <a:srgbClr val="ADD14C"/>
              </a:solidFill>
              <a:latin typeface="+mj-lt"/>
            </a:endParaRPr>
          </a:p>
        </p:txBody>
      </p:sp>
      <p:pic>
        <p:nvPicPr>
          <p:cNvPr id="20" name="Picture 12" descr="C:\KAR\Images KAR\Logo KA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44681" y="5949280"/>
            <a:ext cx="819807" cy="854061"/>
          </a:xfrm>
          <a:prstGeom prst="rect">
            <a:avLst/>
          </a:prstGeom>
          <a:noFill/>
        </p:spPr>
      </p:pic>
      <p:pic>
        <p:nvPicPr>
          <p:cNvPr id="2052" name="Picture 4" descr="C:\Users\Hoffmann\Desktop\Icon Pack\Icon Pack [500.000 icone Windows Vista, XP, Linux, Ubuntu, Mac, Leopard]\Icone (ico)\clean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0152" y="2425045"/>
            <a:ext cx="648617" cy="648617"/>
          </a:xfrm>
          <a:prstGeom prst="rect">
            <a:avLst/>
          </a:prstGeom>
          <a:noFill/>
        </p:spPr>
      </p:pic>
      <p:sp>
        <p:nvSpPr>
          <p:cNvPr id="28" name="ZoneTexte 27"/>
          <p:cNvSpPr txBox="1"/>
          <p:nvPr/>
        </p:nvSpPr>
        <p:spPr>
          <a:xfrm>
            <a:off x="6588224" y="2425045"/>
            <a:ext cx="201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/>
              <a:t>Simple</a:t>
            </a:r>
          </a:p>
        </p:txBody>
      </p:sp>
      <p:pic>
        <p:nvPicPr>
          <p:cNvPr id="29" name="Picture 4" descr="C:\Users\Hoffmann\Desktop\Icon Pack\Icon Pack [500.000 icone Windows Vista, XP, Linux, Ubuntu, Mac, Leopard]\Icone (ico)\clean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0152" y="3144580"/>
            <a:ext cx="648617" cy="648617"/>
          </a:xfrm>
          <a:prstGeom prst="rect">
            <a:avLst/>
          </a:prstGeom>
          <a:noFill/>
        </p:spPr>
      </p:pic>
      <p:sp>
        <p:nvSpPr>
          <p:cNvPr id="33" name="ZoneTexte 32"/>
          <p:cNvSpPr txBox="1"/>
          <p:nvPr/>
        </p:nvSpPr>
        <p:spPr>
          <a:xfrm>
            <a:off x="6588225" y="3144580"/>
            <a:ext cx="2555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/>
              <a:t>Automatique</a:t>
            </a:r>
          </a:p>
        </p:txBody>
      </p:sp>
      <p:pic>
        <p:nvPicPr>
          <p:cNvPr id="34" name="Picture 4" descr="C:\Users\Hoffmann\Desktop\Icon Pack\Icon Pack [500.000 icone Windows Vista, XP, Linux, Ubuntu, Mac, Leopard]\Icone (ico)\clean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0152" y="3936668"/>
            <a:ext cx="648617" cy="648617"/>
          </a:xfrm>
          <a:prstGeom prst="rect">
            <a:avLst/>
          </a:prstGeom>
          <a:noFill/>
        </p:spPr>
      </p:pic>
      <p:sp>
        <p:nvSpPr>
          <p:cNvPr id="35" name="ZoneTexte 34"/>
          <p:cNvSpPr txBox="1"/>
          <p:nvPr/>
        </p:nvSpPr>
        <p:spPr>
          <a:xfrm>
            <a:off x="6588225" y="3936668"/>
            <a:ext cx="2555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/>
              <a:t>Transparent</a:t>
            </a:r>
          </a:p>
        </p:txBody>
      </p:sp>
      <p:sp>
        <p:nvSpPr>
          <p:cNvPr id="18" name="Titre 1"/>
          <p:cNvSpPr txBox="1">
            <a:spLocks/>
          </p:cNvSpPr>
          <p:nvPr/>
        </p:nvSpPr>
        <p:spPr>
          <a:xfrm>
            <a:off x="182488" y="-243408"/>
            <a:ext cx="5613648" cy="11430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925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fr-FR" sz="4800" dirty="0">
                <a:solidFill>
                  <a:schemeClr val="bg1"/>
                </a:solidFill>
                <a:ea typeface="Verdana" pitchFamily="34" charset="0"/>
                <a:cs typeface="Calibri"/>
              </a:rPr>
              <a:t>Gérer la consommation</a:t>
            </a:r>
          </a:p>
        </p:txBody>
      </p:sp>
      <p:pic>
        <p:nvPicPr>
          <p:cNvPr id="16" name="Picture 2" descr="C:\KAR\KAR_TOUT\KAR_TOUT\I.-A.Eco\Aide_Eco_FR\Import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2844" y="1857364"/>
            <a:ext cx="5643602" cy="4397248"/>
          </a:xfrm>
          <a:prstGeom prst="rect">
            <a:avLst/>
          </a:prstGeom>
          <a:noFill/>
        </p:spPr>
      </p:pic>
      <p:sp>
        <p:nvSpPr>
          <p:cNvPr id="14" name="Ellipse 13"/>
          <p:cNvSpPr/>
          <p:nvPr/>
        </p:nvSpPr>
        <p:spPr>
          <a:xfrm>
            <a:off x="2928926" y="3143248"/>
            <a:ext cx="2643206" cy="250033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custDataLst>
      <p:tags r:id="rId1"/>
    </p:custData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C:\Users\Hoffmann\Desktop\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9" name="Espace réservé du contenu 2"/>
          <p:cNvSpPr txBox="1">
            <a:spLocks/>
          </p:cNvSpPr>
          <p:nvPr/>
        </p:nvSpPr>
        <p:spPr>
          <a:xfrm>
            <a:off x="457200" y="1857364"/>
            <a:ext cx="8229600" cy="4268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590800" y="908720"/>
            <a:ext cx="6553200" cy="523220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fr-FR" sz="2800" dirty="0">
                <a:solidFill>
                  <a:schemeClr val="bg1"/>
                </a:solidFill>
                <a:latin typeface="+mj-lt"/>
                <a:cs typeface="Verdana"/>
              </a:rPr>
              <a:t>Il adapte la mémoire vive de votre PC</a:t>
            </a:r>
            <a:endParaRPr lang="fr-FR" sz="2800" dirty="0">
              <a:solidFill>
                <a:srgbClr val="ADD14C"/>
              </a:solidFill>
              <a:latin typeface="+mj-lt"/>
            </a:endParaRPr>
          </a:p>
        </p:txBody>
      </p:sp>
      <p:pic>
        <p:nvPicPr>
          <p:cNvPr id="22" name="Picture 12" descr="C:\KAR\Images KAR\Logo KA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44681" y="5949280"/>
            <a:ext cx="819807" cy="854061"/>
          </a:xfrm>
          <a:prstGeom prst="rect">
            <a:avLst/>
          </a:prstGeom>
          <a:noFill/>
        </p:spPr>
      </p:pic>
      <p:pic>
        <p:nvPicPr>
          <p:cNvPr id="30" name="Picture 4" descr="C:\Users\Hoffmann\Desktop\Icon Pack\Icon Pack [500.000 icone Windows Vista, XP, Linux, Ubuntu, Mac, Leopard]\Icone (ico)\clean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31495" y="2636912"/>
            <a:ext cx="648617" cy="648617"/>
          </a:xfrm>
          <a:prstGeom prst="rect">
            <a:avLst/>
          </a:prstGeom>
          <a:noFill/>
        </p:spPr>
      </p:pic>
      <p:sp>
        <p:nvSpPr>
          <p:cNvPr id="31" name="ZoneTexte 30"/>
          <p:cNvSpPr txBox="1"/>
          <p:nvPr/>
        </p:nvSpPr>
        <p:spPr>
          <a:xfrm>
            <a:off x="5580112" y="2636912"/>
            <a:ext cx="28803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/>
              <a:t>Accélération du</a:t>
            </a:r>
            <a:br>
              <a:rPr lang="fr-FR" sz="3200" b="1" dirty="0"/>
            </a:br>
            <a:r>
              <a:rPr lang="fr-FR" sz="3200" b="1" dirty="0"/>
              <a:t>système</a:t>
            </a:r>
          </a:p>
        </p:txBody>
      </p:sp>
      <p:pic>
        <p:nvPicPr>
          <p:cNvPr id="32" name="Picture 4" descr="C:\Users\Hoffmann\Desktop\Icon Pack\Icon Pack [500.000 icone Windows Vista, XP, Linux, Ubuntu, Mac, Leopard]\Icone (ico)\clean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32040" y="3932511"/>
            <a:ext cx="648617" cy="648617"/>
          </a:xfrm>
          <a:prstGeom prst="rect">
            <a:avLst/>
          </a:prstGeom>
          <a:noFill/>
        </p:spPr>
      </p:pic>
      <p:sp>
        <p:nvSpPr>
          <p:cNvPr id="33" name="ZoneTexte 32"/>
          <p:cNvSpPr txBox="1"/>
          <p:nvPr/>
        </p:nvSpPr>
        <p:spPr>
          <a:xfrm>
            <a:off x="5580112" y="3932511"/>
            <a:ext cx="3888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/>
              <a:t>Moins de surchauffe</a:t>
            </a:r>
          </a:p>
        </p:txBody>
      </p:sp>
      <p:pic>
        <p:nvPicPr>
          <p:cNvPr id="46" name="Picture 4" descr="C:\Users\Hoffmann\Desktop\Icon Pack\Icon Pack [500.000 icone Windows Vista, XP, Linux, Ubuntu, Mac, Leopard]\Icone (ico)\clean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32040" y="4725144"/>
            <a:ext cx="648617" cy="648617"/>
          </a:xfrm>
          <a:prstGeom prst="rect">
            <a:avLst/>
          </a:prstGeom>
          <a:noFill/>
        </p:spPr>
      </p:pic>
      <p:sp>
        <p:nvSpPr>
          <p:cNvPr id="47" name="ZoneTexte 46"/>
          <p:cNvSpPr txBox="1"/>
          <p:nvPr/>
        </p:nvSpPr>
        <p:spPr>
          <a:xfrm>
            <a:off x="5580112" y="4725144"/>
            <a:ext cx="3888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/>
              <a:t>Plus de stabilité</a:t>
            </a:r>
          </a:p>
        </p:txBody>
      </p:sp>
      <p:sp>
        <p:nvSpPr>
          <p:cNvPr id="21" name="Titre 1"/>
          <p:cNvSpPr txBox="1">
            <a:spLocks/>
          </p:cNvSpPr>
          <p:nvPr/>
        </p:nvSpPr>
        <p:spPr>
          <a:xfrm>
            <a:off x="182488" y="-243408"/>
            <a:ext cx="5613648" cy="11430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925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fr-FR" sz="4800" dirty="0">
                <a:solidFill>
                  <a:schemeClr val="bg1"/>
                </a:solidFill>
                <a:ea typeface="Verdana" pitchFamily="34" charset="0"/>
                <a:cs typeface="Calibri"/>
              </a:rPr>
              <a:t>Gérer la consommation</a:t>
            </a:r>
          </a:p>
        </p:txBody>
      </p:sp>
      <p:pic>
        <p:nvPicPr>
          <p:cNvPr id="2" name="Picture 2" descr="C:\KAR\KAR_TOUT\KAR_TOUT\KAR INTERNET\Eco2\diff\images\commen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2060848"/>
            <a:ext cx="4562475" cy="4410075"/>
          </a:xfrm>
          <a:prstGeom prst="rect">
            <a:avLst/>
          </a:prstGeom>
          <a:noFill/>
        </p:spPr>
      </p:pic>
      <p:pic>
        <p:nvPicPr>
          <p:cNvPr id="1027" name="Picture 3" descr="C:\KAR\KAR_TOUT\KAR_TOUT\KAR INTERNET\Eco2\diff\images\commen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1520" y="2060848"/>
            <a:ext cx="4562475" cy="4410075"/>
          </a:xfrm>
          <a:prstGeom prst="rect">
            <a:avLst/>
          </a:prstGeom>
          <a:noFill/>
        </p:spPr>
      </p:pic>
      <p:sp>
        <p:nvSpPr>
          <p:cNvPr id="3" name="ZoneTexte 2"/>
          <p:cNvSpPr txBox="1"/>
          <p:nvPr/>
        </p:nvSpPr>
        <p:spPr>
          <a:xfrm>
            <a:off x="5436096" y="5718447"/>
            <a:ext cx="24845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0070C0"/>
                </a:solidFill>
              </a:rPr>
              <a:t>5 fois plus vite !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1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2" descr="C:\Users\Hoffmann\Desktop\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9" name="Espace réservé du contenu 2"/>
          <p:cNvSpPr txBox="1">
            <a:spLocks/>
          </p:cNvSpPr>
          <p:nvPr/>
        </p:nvSpPr>
        <p:spPr>
          <a:xfrm>
            <a:off x="457200" y="1857364"/>
            <a:ext cx="8229600" cy="4268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800600" y="908720"/>
            <a:ext cx="4343400" cy="523220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fr-FR" sz="2800" dirty="0">
                <a:solidFill>
                  <a:schemeClr val="bg1"/>
                </a:solidFill>
                <a:latin typeface="+mj-lt"/>
                <a:cs typeface="Verdana"/>
              </a:rPr>
              <a:t>Il refroidit le processeur</a:t>
            </a:r>
            <a:endParaRPr lang="fr-FR" sz="2800" dirty="0">
              <a:solidFill>
                <a:srgbClr val="ADD14C"/>
              </a:solidFill>
              <a:latin typeface="+mj-lt"/>
            </a:endParaRPr>
          </a:p>
        </p:txBody>
      </p:sp>
      <p:pic>
        <p:nvPicPr>
          <p:cNvPr id="21" name="Picture 12" descr="C:\KAR\Images KAR\Logo KA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44681" y="5949280"/>
            <a:ext cx="819807" cy="854061"/>
          </a:xfrm>
          <a:prstGeom prst="rect">
            <a:avLst/>
          </a:prstGeom>
          <a:noFill/>
        </p:spPr>
      </p:pic>
      <p:pic>
        <p:nvPicPr>
          <p:cNvPr id="26" name="Picture 4" descr="C:\Users\Hoffmann\Desktop\Icon Pack\Icon Pack [500.000 icone Windows Vista, XP, Linux, Ubuntu, Mac, Leopard]\Icone (ico)\clean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3848" y="4941168"/>
            <a:ext cx="648617" cy="648617"/>
          </a:xfrm>
          <a:prstGeom prst="rect">
            <a:avLst/>
          </a:prstGeom>
          <a:noFill/>
        </p:spPr>
      </p:pic>
      <p:sp>
        <p:nvSpPr>
          <p:cNvPr id="27" name="ZoneTexte 26"/>
          <p:cNvSpPr txBox="1"/>
          <p:nvPr/>
        </p:nvSpPr>
        <p:spPr>
          <a:xfrm>
            <a:off x="827584" y="4941168"/>
            <a:ext cx="25557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/>
              <a:t>Durée de vie prolongée</a:t>
            </a:r>
          </a:p>
        </p:txBody>
      </p:sp>
      <p:pic>
        <p:nvPicPr>
          <p:cNvPr id="30" name="Picture 4" descr="C:\Users\Hoffmann\Desktop\Icon Pack\Icon Pack [500.000 icone Windows Vista, XP, Linux, Ubuntu, Mac, Leopard]\Icone (ico)\clean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5008" y="4941168"/>
            <a:ext cx="648617" cy="648617"/>
          </a:xfrm>
          <a:prstGeom prst="rect">
            <a:avLst/>
          </a:prstGeom>
          <a:noFill/>
        </p:spPr>
      </p:pic>
      <p:sp>
        <p:nvSpPr>
          <p:cNvPr id="31" name="ZoneTexte 30"/>
          <p:cNvSpPr txBox="1"/>
          <p:nvPr/>
        </p:nvSpPr>
        <p:spPr>
          <a:xfrm>
            <a:off x="3851920" y="4944070"/>
            <a:ext cx="2771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/>
              <a:t>Moins de consommation</a:t>
            </a:r>
          </a:p>
        </p:txBody>
      </p:sp>
      <p:pic>
        <p:nvPicPr>
          <p:cNvPr id="32" name="Picture 4" descr="C:\Users\Hoffmann\Desktop\Icon Pack\Icon Pack [500.000 icone Windows Vista, XP, Linux, Ubuntu, Mac, Leopard]\Icone (ico)\clean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16216" y="4941168"/>
            <a:ext cx="648617" cy="648617"/>
          </a:xfrm>
          <a:prstGeom prst="rect">
            <a:avLst/>
          </a:prstGeom>
          <a:noFill/>
        </p:spPr>
      </p:pic>
      <p:sp>
        <p:nvSpPr>
          <p:cNvPr id="34" name="ZoneTexte 33"/>
          <p:cNvSpPr txBox="1"/>
          <p:nvPr/>
        </p:nvSpPr>
        <p:spPr>
          <a:xfrm>
            <a:off x="7164288" y="4941168"/>
            <a:ext cx="2771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/>
              <a:t>Economise</a:t>
            </a:r>
          </a:p>
          <a:p>
            <a:r>
              <a:rPr lang="fr-FR" sz="3200" b="1" dirty="0"/>
              <a:t>la batterie</a:t>
            </a:r>
          </a:p>
        </p:txBody>
      </p:sp>
      <p:sp>
        <p:nvSpPr>
          <p:cNvPr id="48" name="Rectangle 47"/>
          <p:cNvSpPr/>
          <p:nvPr/>
        </p:nvSpPr>
        <p:spPr>
          <a:xfrm>
            <a:off x="864096" y="2204864"/>
            <a:ext cx="7488832" cy="266429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49" name="Connecteur droit 48"/>
          <p:cNvCxnSpPr/>
          <p:nvPr/>
        </p:nvCxnSpPr>
        <p:spPr>
          <a:xfrm>
            <a:off x="864096" y="3356992"/>
            <a:ext cx="74888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49"/>
          <p:cNvCxnSpPr/>
          <p:nvPr/>
        </p:nvCxnSpPr>
        <p:spPr>
          <a:xfrm>
            <a:off x="864096" y="3789040"/>
            <a:ext cx="74888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50"/>
          <p:cNvCxnSpPr/>
          <p:nvPr/>
        </p:nvCxnSpPr>
        <p:spPr>
          <a:xfrm>
            <a:off x="864096" y="2924944"/>
            <a:ext cx="74888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52"/>
          <p:cNvCxnSpPr/>
          <p:nvPr/>
        </p:nvCxnSpPr>
        <p:spPr>
          <a:xfrm>
            <a:off x="864096" y="2924944"/>
            <a:ext cx="1512168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53"/>
          <p:cNvCxnSpPr/>
          <p:nvPr/>
        </p:nvCxnSpPr>
        <p:spPr>
          <a:xfrm>
            <a:off x="2376264" y="2924944"/>
            <a:ext cx="3024336" cy="864096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droit 54"/>
          <p:cNvCxnSpPr/>
          <p:nvPr/>
        </p:nvCxnSpPr>
        <p:spPr>
          <a:xfrm>
            <a:off x="5400600" y="3789040"/>
            <a:ext cx="2952328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eur droit 55"/>
          <p:cNvCxnSpPr/>
          <p:nvPr/>
        </p:nvCxnSpPr>
        <p:spPr>
          <a:xfrm rot="5400000">
            <a:off x="-432048" y="3573016"/>
            <a:ext cx="25922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cteur droit 56"/>
          <p:cNvCxnSpPr/>
          <p:nvPr/>
        </p:nvCxnSpPr>
        <p:spPr>
          <a:xfrm>
            <a:off x="864096" y="4869160"/>
            <a:ext cx="73448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cteur droit avec flèche 57"/>
          <p:cNvCxnSpPr/>
          <p:nvPr/>
        </p:nvCxnSpPr>
        <p:spPr>
          <a:xfrm rot="5400000" flipH="1" flipV="1">
            <a:off x="684076" y="2168066"/>
            <a:ext cx="36004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cteur droit avec flèche 58"/>
          <p:cNvCxnSpPr/>
          <p:nvPr/>
        </p:nvCxnSpPr>
        <p:spPr>
          <a:xfrm>
            <a:off x="8064896" y="4869160"/>
            <a:ext cx="53955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ZoneTexte 59"/>
          <p:cNvSpPr txBox="1"/>
          <p:nvPr/>
        </p:nvSpPr>
        <p:spPr>
          <a:xfrm>
            <a:off x="72008" y="270892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55°C</a:t>
            </a:r>
          </a:p>
        </p:txBody>
      </p:sp>
      <p:sp>
        <p:nvSpPr>
          <p:cNvPr id="61" name="ZoneTexte 60"/>
          <p:cNvSpPr txBox="1"/>
          <p:nvPr/>
        </p:nvSpPr>
        <p:spPr>
          <a:xfrm>
            <a:off x="7704856" y="3933056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45°C</a:t>
            </a:r>
          </a:p>
        </p:txBody>
      </p:sp>
      <p:cxnSp>
        <p:nvCxnSpPr>
          <p:cNvPr id="62" name="Connecteur droit 61"/>
          <p:cNvCxnSpPr/>
          <p:nvPr/>
        </p:nvCxnSpPr>
        <p:spPr>
          <a:xfrm>
            <a:off x="864096" y="2492896"/>
            <a:ext cx="74888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cteur droit 62"/>
          <p:cNvCxnSpPr/>
          <p:nvPr/>
        </p:nvCxnSpPr>
        <p:spPr>
          <a:xfrm>
            <a:off x="864096" y="4221088"/>
            <a:ext cx="74888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cteur droit 63"/>
          <p:cNvCxnSpPr/>
          <p:nvPr/>
        </p:nvCxnSpPr>
        <p:spPr>
          <a:xfrm>
            <a:off x="864096" y="4653136"/>
            <a:ext cx="74888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ZoneTexte 64"/>
          <p:cNvSpPr txBox="1"/>
          <p:nvPr/>
        </p:nvSpPr>
        <p:spPr>
          <a:xfrm>
            <a:off x="1043608" y="1556792"/>
            <a:ext cx="3756992" cy="461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2400" b="1" dirty="0"/>
              <a:t>Test avec Intel Celeron 900</a:t>
            </a:r>
          </a:p>
        </p:txBody>
      </p:sp>
      <p:sp>
        <p:nvSpPr>
          <p:cNvPr id="35" name="Titre 1"/>
          <p:cNvSpPr txBox="1">
            <a:spLocks/>
          </p:cNvSpPr>
          <p:nvPr/>
        </p:nvSpPr>
        <p:spPr>
          <a:xfrm>
            <a:off x="182488" y="-243408"/>
            <a:ext cx="5613648" cy="11430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925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fr-FR" sz="4800" dirty="0">
                <a:solidFill>
                  <a:schemeClr val="bg1"/>
                </a:solidFill>
                <a:ea typeface="Verdana" pitchFamily="34" charset="0"/>
                <a:cs typeface="Calibri"/>
              </a:rPr>
              <a:t>Gérer la consommation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2" descr="C:\Users\Hoffmann\Desktop\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5" name="Rectangle 24"/>
          <p:cNvSpPr/>
          <p:nvPr/>
        </p:nvSpPr>
        <p:spPr>
          <a:xfrm>
            <a:off x="3059832" y="908720"/>
            <a:ext cx="6084168" cy="523220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fr-FR" sz="2800" dirty="0">
                <a:solidFill>
                  <a:schemeClr val="bg1"/>
                </a:solidFill>
                <a:latin typeface="+mj-lt"/>
                <a:cs typeface="Verdana"/>
              </a:rPr>
              <a:t>Réveille l’ordinateur automatiquement</a:t>
            </a:r>
            <a:endParaRPr lang="fr-FR" sz="2800" dirty="0">
              <a:solidFill>
                <a:srgbClr val="ADD14C"/>
              </a:solidFill>
              <a:latin typeface="+mj-lt"/>
            </a:endParaRPr>
          </a:p>
        </p:txBody>
      </p:sp>
      <p:pic>
        <p:nvPicPr>
          <p:cNvPr id="21" name="Picture 12" descr="C:\KAR\Images KAR\Logo KA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44681" y="5949280"/>
            <a:ext cx="819807" cy="854061"/>
          </a:xfrm>
          <a:prstGeom prst="rect">
            <a:avLst/>
          </a:prstGeom>
          <a:noFill/>
        </p:spPr>
      </p:pic>
      <p:pic>
        <p:nvPicPr>
          <p:cNvPr id="26" name="Picture 4" descr="C:\Users\Hoffmann\Desktop\Icon Pack\Icon Pack [500.000 icone Windows Vista, XP, Linux, Ubuntu, Mac, Leopard]\Icone (ico)\clean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36096" y="3428455"/>
            <a:ext cx="648617" cy="648617"/>
          </a:xfrm>
          <a:prstGeom prst="rect">
            <a:avLst/>
          </a:prstGeom>
          <a:noFill/>
        </p:spPr>
      </p:pic>
      <p:sp>
        <p:nvSpPr>
          <p:cNvPr id="27" name="ZoneTexte 26"/>
          <p:cNvSpPr txBox="1"/>
          <p:nvPr/>
        </p:nvSpPr>
        <p:spPr>
          <a:xfrm>
            <a:off x="6084168" y="1916832"/>
            <a:ext cx="25557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/>
              <a:t>Pas de gaspillage</a:t>
            </a:r>
          </a:p>
        </p:txBody>
      </p:sp>
      <p:pic>
        <p:nvPicPr>
          <p:cNvPr id="30" name="Picture 4" descr="C:\Users\Hoffmann\Desktop\Icon Pack\Icon Pack [500.000 icone Windows Vista, XP, Linux, Ubuntu, Mac, Leopard]\Icone (ico)\clean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71592" y="1916832"/>
            <a:ext cx="648617" cy="648617"/>
          </a:xfrm>
          <a:prstGeom prst="rect">
            <a:avLst/>
          </a:prstGeom>
          <a:noFill/>
        </p:spPr>
      </p:pic>
      <p:sp>
        <p:nvSpPr>
          <p:cNvPr id="31" name="ZoneTexte 30"/>
          <p:cNvSpPr txBox="1"/>
          <p:nvPr/>
        </p:nvSpPr>
        <p:spPr>
          <a:xfrm>
            <a:off x="6084168" y="3431902"/>
            <a:ext cx="2771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/>
              <a:t>Prêt pour travailler</a:t>
            </a:r>
          </a:p>
        </p:txBody>
      </p:sp>
      <p:pic>
        <p:nvPicPr>
          <p:cNvPr id="32" name="Picture 4" descr="C:\Users\Hoffmann\Desktop\Icon Pack\Icon Pack [500.000 icone Windows Vista, XP, Linux, Ubuntu, Mac, Leopard]\Icone (ico)\clean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35551" y="4796607"/>
            <a:ext cx="648617" cy="648617"/>
          </a:xfrm>
          <a:prstGeom prst="rect">
            <a:avLst/>
          </a:prstGeom>
          <a:noFill/>
        </p:spPr>
      </p:pic>
      <p:sp>
        <p:nvSpPr>
          <p:cNvPr id="34" name="ZoneTexte 33"/>
          <p:cNvSpPr txBox="1"/>
          <p:nvPr/>
        </p:nvSpPr>
        <p:spPr>
          <a:xfrm>
            <a:off x="6085184" y="4800054"/>
            <a:ext cx="18711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/>
              <a:t>Gain de temps</a:t>
            </a:r>
          </a:p>
        </p:txBody>
      </p:sp>
      <p:sp>
        <p:nvSpPr>
          <p:cNvPr id="35" name="Titre 1"/>
          <p:cNvSpPr txBox="1">
            <a:spLocks/>
          </p:cNvSpPr>
          <p:nvPr/>
        </p:nvSpPr>
        <p:spPr>
          <a:xfrm>
            <a:off x="182488" y="-243408"/>
            <a:ext cx="5613648" cy="11430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925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fr-FR" sz="4800" dirty="0">
                <a:solidFill>
                  <a:schemeClr val="bg1"/>
                </a:solidFill>
                <a:ea typeface="Verdana" pitchFamily="34" charset="0"/>
                <a:cs typeface="Calibri"/>
              </a:rPr>
              <a:t>Gérer la consommation</a:t>
            </a:r>
          </a:p>
        </p:txBody>
      </p:sp>
      <p:pic>
        <p:nvPicPr>
          <p:cNvPr id="1027" name="Picture 3" descr="C:\Users\Hoffmann\Desktop\transformer-pc-reveil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87624" y="1988840"/>
            <a:ext cx="2448272" cy="2448272"/>
          </a:xfrm>
          <a:prstGeom prst="rect">
            <a:avLst/>
          </a:prstGeom>
          <a:noFill/>
        </p:spPr>
      </p:pic>
      <p:pic>
        <p:nvPicPr>
          <p:cNvPr id="1029" name="Picture 5" descr="C:\Users\Hoffmann\Desktop\18977-red-green-button-s-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27584" y="4653136"/>
            <a:ext cx="3168352" cy="1532455"/>
          </a:xfrm>
          <a:prstGeom prst="rect">
            <a:avLst/>
          </a:prstGeom>
          <a:noFill/>
        </p:spPr>
      </p:pic>
      <p:sp>
        <p:nvSpPr>
          <p:cNvPr id="2" name="ZoneTexte 1"/>
          <p:cNvSpPr txBox="1"/>
          <p:nvPr/>
        </p:nvSpPr>
        <p:spPr>
          <a:xfrm>
            <a:off x="395536" y="6329667"/>
            <a:ext cx="42777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Wake On Timer / Wake On LAN</a:t>
            </a:r>
          </a:p>
        </p:txBody>
      </p:sp>
    </p:spTree>
    <p:custDataLst>
      <p:tags r:id="rId1"/>
    </p:custData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2" descr="C:\Users\Hoffmann\Desktop\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5" name="Rectangle 24"/>
          <p:cNvSpPr/>
          <p:nvPr/>
        </p:nvSpPr>
        <p:spPr>
          <a:xfrm>
            <a:off x="3059832" y="908720"/>
            <a:ext cx="6084168" cy="523220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fr-FR" sz="2800" dirty="0">
                <a:solidFill>
                  <a:schemeClr val="bg1"/>
                </a:solidFill>
                <a:latin typeface="+mj-lt"/>
                <a:cs typeface="Verdana"/>
              </a:rPr>
              <a:t>Gestion de l’intensité lumineuse</a:t>
            </a:r>
            <a:endParaRPr lang="fr-FR" sz="2800" dirty="0">
              <a:solidFill>
                <a:srgbClr val="ADD14C"/>
              </a:solidFill>
              <a:latin typeface="+mj-lt"/>
            </a:endParaRPr>
          </a:p>
        </p:txBody>
      </p:sp>
      <p:pic>
        <p:nvPicPr>
          <p:cNvPr id="21" name="Picture 12" descr="C:\KAR\Images KAR\Logo KA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44681" y="5949280"/>
            <a:ext cx="819807" cy="854061"/>
          </a:xfrm>
          <a:prstGeom prst="rect">
            <a:avLst/>
          </a:prstGeom>
          <a:noFill/>
        </p:spPr>
      </p:pic>
      <p:pic>
        <p:nvPicPr>
          <p:cNvPr id="26" name="Picture 4" descr="C:\Users\Hoffmann\Desktop\Icon Pack\Icon Pack [500.000 icone Windows Vista, XP, Linux, Ubuntu, Mac, Leopard]\Icone (ico)\clean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4056" y="5732711"/>
            <a:ext cx="648617" cy="648617"/>
          </a:xfrm>
          <a:prstGeom prst="rect">
            <a:avLst/>
          </a:prstGeom>
          <a:noFill/>
        </p:spPr>
      </p:pic>
      <p:sp>
        <p:nvSpPr>
          <p:cNvPr id="27" name="ZoneTexte 26"/>
          <p:cNvSpPr txBox="1"/>
          <p:nvPr/>
        </p:nvSpPr>
        <p:spPr>
          <a:xfrm>
            <a:off x="2699792" y="4940623"/>
            <a:ext cx="4680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/>
              <a:t>Autonomie prolongée</a:t>
            </a:r>
          </a:p>
        </p:txBody>
      </p:sp>
      <p:pic>
        <p:nvPicPr>
          <p:cNvPr id="30" name="Picture 4" descr="C:\Users\Hoffmann\Desktop\Icon Pack\Icon Pack [500.000 icone Windows Vista, XP, Linux, Ubuntu, Mac, Leopard]\Icone (ico)\clean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87216" y="4940623"/>
            <a:ext cx="648617" cy="648617"/>
          </a:xfrm>
          <a:prstGeom prst="rect">
            <a:avLst/>
          </a:prstGeom>
          <a:noFill/>
        </p:spPr>
      </p:pic>
      <p:sp>
        <p:nvSpPr>
          <p:cNvPr id="31" name="ZoneTexte 30"/>
          <p:cNvSpPr txBox="1"/>
          <p:nvPr/>
        </p:nvSpPr>
        <p:spPr>
          <a:xfrm>
            <a:off x="1152128" y="5736158"/>
            <a:ext cx="27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/>
              <a:t>Toujours actif</a:t>
            </a:r>
          </a:p>
        </p:txBody>
      </p:sp>
      <p:pic>
        <p:nvPicPr>
          <p:cNvPr id="32" name="Picture 4" descr="C:\Users\Hoffmann\Desktop\Icon Pack\Icon Pack [500.000 icone Windows Vista, XP, Linux, Ubuntu, Mac, Leopard]\Icone (ico)\clean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7559" y="5732711"/>
            <a:ext cx="648617" cy="648617"/>
          </a:xfrm>
          <a:prstGeom prst="rect">
            <a:avLst/>
          </a:prstGeom>
          <a:noFill/>
        </p:spPr>
      </p:pic>
      <p:sp>
        <p:nvSpPr>
          <p:cNvPr id="34" name="ZoneTexte 33"/>
          <p:cNvSpPr txBox="1"/>
          <p:nvPr/>
        </p:nvSpPr>
        <p:spPr>
          <a:xfrm>
            <a:off x="6157192" y="5736158"/>
            <a:ext cx="1871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/>
              <a:t>Efficace</a:t>
            </a:r>
          </a:p>
        </p:txBody>
      </p:sp>
      <p:sp>
        <p:nvSpPr>
          <p:cNvPr id="35" name="Titre 1"/>
          <p:cNvSpPr txBox="1">
            <a:spLocks/>
          </p:cNvSpPr>
          <p:nvPr/>
        </p:nvSpPr>
        <p:spPr>
          <a:xfrm>
            <a:off x="182488" y="-243408"/>
            <a:ext cx="5613648" cy="11430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925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fr-FR" sz="4800" dirty="0">
                <a:solidFill>
                  <a:schemeClr val="bg1"/>
                </a:solidFill>
                <a:ea typeface="Verdana" pitchFamily="34" charset="0"/>
                <a:cs typeface="Calibri"/>
              </a:rPr>
              <a:t>Gérer la consommation</a:t>
            </a:r>
          </a:p>
        </p:txBody>
      </p:sp>
      <p:pic>
        <p:nvPicPr>
          <p:cNvPr id="1026" name="Picture 2" descr="C:\KAR\KAR_TOUT\KAR_TOUT\KAR\Images\laptop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43808" y="1852560"/>
            <a:ext cx="3384376" cy="3160616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C:\Users\Hoffmann\Desktop\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C:\Users\Hoffmann\Desktop\Instant T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9632" y="1781417"/>
            <a:ext cx="7272808" cy="4279012"/>
          </a:xfrm>
          <a:prstGeom prst="rect">
            <a:avLst/>
          </a:prstGeom>
          <a:noFill/>
        </p:spPr>
      </p:pic>
      <p:sp>
        <p:nvSpPr>
          <p:cNvPr id="19" name="Espace réservé du contenu 2"/>
          <p:cNvSpPr txBox="1">
            <a:spLocks/>
          </p:cNvSpPr>
          <p:nvPr/>
        </p:nvSpPr>
        <p:spPr>
          <a:xfrm>
            <a:off x="457200" y="2184537"/>
            <a:ext cx="8229600" cy="4268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1" name="Picture 12" descr="C:\KAR\Images KAR\Logo KAR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44681" y="5949280"/>
            <a:ext cx="819807" cy="854061"/>
          </a:xfrm>
          <a:prstGeom prst="rect">
            <a:avLst/>
          </a:prstGeom>
          <a:noFill/>
        </p:spPr>
      </p:pic>
      <p:pic>
        <p:nvPicPr>
          <p:cNvPr id="25" name="Picture 4" descr="C:\Users\Hoffmann\Desktop\Icon Pack\Icon Pack [500.000 icone Windows Vista, XP, Linux, Ubuntu, Mac, Leopard]\Icone (ico)\clean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4016" y="3396133"/>
            <a:ext cx="648617" cy="648617"/>
          </a:xfrm>
          <a:prstGeom prst="rect">
            <a:avLst/>
          </a:prstGeom>
          <a:noFill/>
        </p:spPr>
      </p:pic>
      <p:sp>
        <p:nvSpPr>
          <p:cNvPr id="26" name="ZoneTexte 25"/>
          <p:cNvSpPr txBox="1"/>
          <p:nvPr/>
        </p:nvSpPr>
        <p:spPr>
          <a:xfrm>
            <a:off x="773125" y="3407272"/>
            <a:ext cx="22867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dirty="0">
                <a:ea typeface="Times New Roman"/>
              </a:rPr>
              <a:t>Puissance </a:t>
            </a:r>
            <a:r>
              <a:rPr lang="fr-FR" b="1" dirty="0">
                <a:ea typeface="Times New Roman"/>
              </a:rPr>
              <a:t>adaptée</a:t>
            </a:r>
            <a:r>
              <a:rPr lang="fr-FR" dirty="0">
                <a:ea typeface="Times New Roman"/>
              </a:rPr>
              <a:t> </a:t>
            </a:r>
            <a:r>
              <a:rPr lang="fr-FR" b="1" dirty="0">
                <a:ea typeface="Times New Roman"/>
              </a:rPr>
              <a:t>automatiquement</a:t>
            </a:r>
            <a:r>
              <a:rPr lang="fr-FR" dirty="0">
                <a:ea typeface="Times New Roman"/>
              </a:rPr>
              <a:t> en fonction des </a:t>
            </a:r>
            <a:r>
              <a:rPr lang="fr-FR" b="1" dirty="0">
                <a:ea typeface="Times New Roman"/>
              </a:rPr>
              <a:t>besoins de l’utilisateur</a:t>
            </a:r>
          </a:p>
        </p:txBody>
      </p:sp>
      <p:pic>
        <p:nvPicPr>
          <p:cNvPr id="27" name="Picture 4" descr="C:\Users\Hoffmann\Desktop\Icon Pack\Icon Pack [500.000 icone Windows Vista, XP, Linux, Ubuntu, Mac, Leopard]\Icone (ico)\clean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91299" y="5042919"/>
            <a:ext cx="648617" cy="648617"/>
          </a:xfrm>
          <a:prstGeom prst="rect">
            <a:avLst/>
          </a:prstGeom>
          <a:noFill/>
        </p:spPr>
      </p:pic>
      <p:sp>
        <p:nvSpPr>
          <p:cNvPr id="28" name="ZoneTexte 27"/>
          <p:cNvSpPr txBox="1"/>
          <p:nvPr/>
        </p:nvSpPr>
        <p:spPr>
          <a:xfrm>
            <a:off x="6920408" y="5054058"/>
            <a:ext cx="2260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b="1" dirty="0">
                <a:ea typeface="Times New Roman"/>
              </a:rPr>
              <a:t>Mémoire vive </a:t>
            </a:r>
            <a:r>
              <a:rPr lang="fr-FR" dirty="0">
                <a:ea typeface="Times New Roman"/>
              </a:rPr>
              <a:t>gérée </a:t>
            </a:r>
            <a:r>
              <a:rPr lang="fr-FR" b="1" dirty="0">
                <a:ea typeface="Times New Roman"/>
              </a:rPr>
              <a:t>automatiquement</a:t>
            </a:r>
          </a:p>
        </p:txBody>
      </p:sp>
      <p:pic>
        <p:nvPicPr>
          <p:cNvPr id="30" name="Picture 4" descr="C:\Users\Hoffmann\Desktop\Icon Pack\Icon Pack [500.000 icone Windows Vista, XP, Linux, Ubuntu, Mac, Leopard]\Icone (ico)\clean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7504" y="4909936"/>
            <a:ext cx="648617" cy="648617"/>
          </a:xfrm>
          <a:prstGeom prst="rect">
            <a:avLst/>
          </a:prstGeom>
          <a:noFill/>
        </p:spPr>
      </p:pic>
      <p:sp>
        <p:nvSpPr>
          <p:cNvPr id="32" name="ZoneTexte 31"/>
          <p:cNvSpPr txBox="1"/>
          <p:nvPr/>
        </p:nvSpPr>
        <p:spPr>
          <a:xfrm>
            <a:off x="736613" y="4921075"/>
            <a:ext cx="225121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b="1" dirty="0">
                <a:ea typeface="Times New Roman"/>
              </a:rPr>
              <a:t>Refroidissement</a:t>
            </a:r>
            <a:r>
              <a:rPr lang="fr-FR" dirty="0">
                <a:ea typeface="Times New Roman"/>
              </a:rPr>
              <a:t> du processeur </a:t>
            </a:r>
            <a:r>
              <a:rPr lang="fr-FR" b="1" dirty="0">
                <a:ea typeface="Times New Roman"/>
              </a:rPr>
              <a:t>automatiquement</a:t>
            </a:r>
            <a:r>
              <a:rPr lang="fr-FR" dirty="0">
                <a:ea typeface="Times New Roman"/>
              </a:rPr>
              <a:t> </a:t>
            </a:r>
            <a:r>
              <a:rPr lang="fr-FR" b="1" dirty="0">
                <a:ea typeface="Times New Roman"/>
              </a:rPr>
              <a:t>augmentant</a:t>
            </a:r>
            <a:r>
              <a:rPr lang="fr-FR" dirty="0">
                <a:ea typeface="Times New Roman"/>
              </a:rPr>
              <a:t> la durée de </a:t>
            </a:r>
            <a:r>
              <a:rPr lang="fr-FR" b="1" dirty="0">
                <a:ea typeface="Times New Roman"/>
              </a:rPr>
              <a:t>vie de l’ordinateur </a:t>
            </a:r>
          </a:p>
        </p:txBody>
      </p:sp>
      <p:sp>
        <p:nvSpPr>
          <p:cNvPr id="44" name="ZoneTexte 43"/>
          <p:cNvSpPr txBox="1"/>
          <p:nvPr/>
        </p:nvSpPr>
        <p:spPr>
          <a:xfrm>
            <a:off x="899592" y="836712"/>
            <a:ext cx="5904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/>
              <a:t>Un logiciel entièrement automatisé !</a:t>
            </a:r>
          </a:p>
        </p:txBody>
      </p:sp>
      <p:sp>
        <p:nvSpPr>
          <p:cNvPr id="18" name="Titre 1"/>
          <p:cNvSpPr txBox="1">
            <a:spLocks/>
          </p:cNvSpPr>
          <p:nvPr/>
        </p:nvSpPr>
        <p:spPr>
          <a:xfrm>
            <a:off x="182488" y="-243408"/>
            <a:ext cx="5181600" cy="11430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fr-FR" sz="4800" dirty="0">
                <a:solidFill>
                  <a:schemeClr val="bg1"/>
                </a:solidFill>
                <a:ea typeface="Verdana" pitchFamily="34" charset="0"/>
                <a:cs typeface="Calibri"/>
              </a:rPr>
              <a:t>Résultat</a:t>
            </a:r>
          </a:p>
        </p:txBody>
      </p:sp>
    </p:spTree>
    <p:custDataLst>
      <p:tags r:id="rId1"/>
    </p:custData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C:\Users\Hoffmann\Desktop\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9" name="Espace réservé du contenu 2"/>
          <p:cNvSpPr txBox="1">
            <a:spLocks/>
          </p:cNvSpPr>
          <p:nvPr/>
        </p:nvSpPr>
        <p:spPr>
          <a:xfrm>
            <a:off x="457200" y="2184537"/>
            <a:ext cx="8229600" cy="4268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1" name="Picture 12" descr="C:\KAR\Images KAR\Logo KA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44681" y="5949280"/>
            <a:ext cx="819807" cy="854061"/>
          </a:xfrm>
          <a:prstGeom prst="rect">
            <a:avLst/>
          </a:prstGeom>
          <a:noFill/>
        </p:spPr>
      </p:pic>
      <p:sp>
        <p:nvSpPr>
          <p:cNvPr id="18" name="Titre 1"/>
          <p:cNvSpPr txBox="1">
            <a:spLocks/>
          </p:cNvSpPr>
          <p:nvPr/>
        </p:nvSpPr>
        <p:spPr>
          <a:xfrm>
            <a:off x="182488" y="-243408"/>
            <a:ext cx="5973688" cy="11430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925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fr-FR" sz="4800" dirty="0">
                <a:solidFill>
                  <a:schemeClr val="bg1"/>
                </a:solidFill>
                <a:ea typeface="Verdana" pitchFamily="34" charset="0"/>
                <a:cs typeface="Calibri"/>
              </a:rPr>
              <a:t>Console d’administration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923928" y="908720"/>
            <a:ext cx="5220072" cy="523220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fr-FR" sz="2800" dirty="0"/>
              <a:t>Gestion de parc avec KAR Serveur</a:t>
            </a:r>
          </a:p>
        </p:txBody>
      </p:sp>
      <p:pic>
        <p:nvPicPr>
          <p:cNvPr id="16" name="Picture 4" descr="C:\Users\Hoffmann\Desktop\Icon Pack\Icon Pack [500.000 icone Windows Vista, XP, Linux, Ubuntu, Mac, Leopard]\Icone (ico)\clean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164" y="6092751"/>
            <a:ext cx="648617" cy="648617"/>
          </a:xfrm>
          <a:prstGeom prst="rect">
            <a:avLst/>
          </a:prstGeom>
          <a:noFill/>
        </p:spPr>
      </p:pic>
      <p:sp>
        <p:nvSpPr>
          <p:cNvPr id="20" name="ZoneTexte 19"/>
          <p:cNvSpPr txBox="1"/>
          <p:nvPr/>
        </p:nvSpPr>
        <p:spPr>
          <a:xfrm>
            <a:off x="827236" y="6092751"/>
            <a:ext cx="66970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/>
              <a:t>Paramétrer les stratégies énergétiques</a:t>
            </a:r>
          </a:p>
        </p:txBody>
      </p:sp>
      <p:pic>
        <p:nvPicPr>
          <p:cNvPr id="11" name="Picture 2" descr="C:\KAR\KAR_TOUT\KAR_TOUT\KAR INTERNET\site-iakar\img\serveur\connecte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357290" y="1643050"/>
            <a:ext cx="6786610" cy="4371494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52555298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C:\Users\Hoffmann\Desktop\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9" name="Espace réservé du contenu 2"/>
          <p:cNvSpPr txBox="1">
            <a:spLocks/>
          </p:cNvSpPr>
          <p:nvPr/>
        </p:nvSpPr>
        <p:spPr>
          <a:xfrm>
            <a:off x="457200" y="2184537"/>
            <a:ext cx="8229600" cy="4268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1" name="Picture 12" descr="C:\KAR\Images KAR\Logo KA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44681" y="5949280"/>
            <a:ext cx="819807" cy="854061"/>
          </a:xfrm>
          <a:prstGeom prst="rect">
            <a:avLst/>
          </a:prstGeom>
          <a:noFill/>
        </p:spPr>
      </p:pic>
      <p:sp>
        <p:nvSpPr>
          <p:cNvPr id="18" name="Titre 1"/>
          <p:cNvSpPr txBox="1">
            <a:spLocks/>
          </p:cNvSpPr>
          <p:nvPr/>
        </p:nvSpPr>
        <p:spPr>
          <a:xfrm>
            <a:off x="182488" y="-243408"/>
            <a:ext cx="5973688" cy="11430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925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fr-FR" sz="4800" dirty="0">
                <a:solidFill>
                  <a:schemeClr val="bg1"/>
                </a:solidFill>
                <a:ea typeface="Verdana" pitchFamily="34" charset="0"/>
                <a:cs typeface="Calibri"/>
              </a:rPr>
              <a:t>Console d’administration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987824" y="908720"/>
            <a:ext cx="6156176" cy="523220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fr-FR" sz="2800" dirty="0"/>
              <a:t>Paramétrer les jours et les exceptions</a:t>
            </a:r>
          </a:p>
        </p:txBody>
      </p:sp>
      <p:pic>
        <p:nvPicPr>
          <p:cNvPr id="16" name="Picture 4" descr="C:\Users\Hoffmann\Desktop\Icon Pack\Icon Pack [500.000 icone Windows Vista, XP, Linux, Ubuntu, Mac, Leopard]\Icone (ico)\clean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164" y="6092751"/>
            <a:ext cx="648617" cy="648617"/>
          </a:xfrm>
          <a:prstGeom prst="rect">
            <a:avLst/>
          </a:prstGeom>
          <a:noFill/>
        </p:spPr>
      </p:pic>
      <p:sp>
        <p:nvSpPr>
          <p:cNvPr id="20" name="ZoneTexte 19"/>
          <p:cNvSpPr txBox="1"/>
          <p:nvPr/>
        </p:nvSpPr>
        <p:spPr>
          <a:xfrm>
            <a:off x="827236" y="6092751"/>
            <a:ext cx="66970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/>
              <a:t>Gestion des calendriers personnalisés</a:t>
            </a:r>
          </a:p>
        </p:txBody>
      </p:sp>
      <p:pic>
        <p:nvPicPr>
          <p:cNvPr id="11" name="Picture 2" descr="C:\KAR\KAR_TOUT\KAR_TOUT\KAR INTERNET\site-iakar\img\serveur\serveurparamveilleauto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357290" y="1643050"/>
            <a:ext cx="6786610" cy="4371494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80788975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C:\Users\Hoffmann\Desktop\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9" name="Espace réservé du contenu 2"/>
          <p:cNvSpPr txBox="1">
            <a:spLocks/>
          </p:cNvSpPr>
          <p:nvPr/>
        </p:nvSpPr>
        <p:spPr>
          <a:xfrm>
            <a:off x="457200" y="2184537"/>
            <a:ext cx="8229600" cy="4268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1" name="Picture 12" descr="C:\KAR\Images KAR\Logo KA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44681" y="5949280"/>
            <a:ext cx="819807" cy="854061"/>
          </a:xfrm>
          <a:prstGeom prst="rect">
            <a:avLst/>
          </a:prstGeom>
          <a:noFill/>
        </p:spPr>
      </p:pic>
      <p:sp>
        <p:nvSpPr>
          <p:cNvPr id="18" name="Titre 1"/>
          <p:cNvSpPr txBox="1">
            <a:spLocks/>
          </p:cNvSpPr>
          <p:nvPr/>
        </p:nvSpPr>
        <p:spPr>
          <a:xfrm>
            <a:off x="182488" y="-243408"/>
            <a:ext cx="5973688" cy="11430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925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fr-FR" sz="4800" dirty="0">
                <a:solidFill>
                  <a:schemeClr val="bg1"/>
                </a:solidFill>
                <a:ea typeface="Verdana" pitchFamily="34" charset="0"/>
                <a:cs typeface="Calibri"/>
              </a:rPr>
              <a:t>Console d’administration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923928" y="908720"/>
            <a:ext cx="5220072" cy="523220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fr-FR" sz="2800" dirty="0"/>
              <a:t>Un bilan énergétique complet</a:t>
            </a:r>
          </a:p>
        </p:txBody>
      </p:sp>
      <p:pic>
        <p:nvPicPr>
          <p:cNvPr id="16" name="Picture 4" descr="C:\Users\Hoffmann\Desktop\Icon Pack\Icon Pack [500.000 icone Windows Vista, XP, Linux, Ubuntu, Mac, Leopard]\Icone (ico)\clean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164" y="5661248"/>
            <a:ext cx="648617" cy="648617"/>
          </a:xfrm>
          <a:prstGeom prst="rect">
            <a:avLst/>
          </a:prstGeom>
          <a:noFill/>
        </p:spPr>
      </p:pic>
      <p:sp>
        <p:nvSpPr>
          <p:cNvPr id="20" name="ZoneTexte 19"/>
          <p:cNvSpPr txBox="1"/>
          <p:nvPr/>
        </p:nvSpPr>
        <p:spPr>
          <a:xfrm>
            <a:off x="827236" y="5661248"/>
            <a:ext cx="66970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/>
              <a:t>Graphiques et affichages des données de consommation</a:t>
            </a:r>
          </a:p>
        </p:txBody>
      </p:sp>
      <p:pic>
        <p:nvPicPr>
          <p:cNvPr id="7170" name="Picture 2" descr="C:\Users\Hoffmann\Desktop\Conso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640178"/>
            <a:ext cx="6336704" cy="4006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5820430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Hoffmann\Desktop\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3" name="Picture 6" descr="C:\Users\Hoffmann\Desktop\180928922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9440" y="5301208"/>
            <a:ext cx="2931616" cy="2931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Rectangle 33"/>
          <p:cNvSpPr/>
          <p:nvPr/>
        </p:nvSpPr>
        <p:spPr>
          <a:xfrm>
            <a:off x="1043608" y="908720"/>
            <a:ext cx="8100392" cy="523220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fr-FR" sz="2800" dirty="0">
                <a:solidFill>
                  <a:schemeClr val="bg1"/>
                </a:solidFill>
                <a:latin typeface="+mj-lt"/>
                <a:cs typeface="Verdana"/>
              </a:rPr>
              <a:t>Coût pour une entreprise avec 1 500 postes sur 3 ans</a:t>
            </a:r>
            <a:endParaRPr lang="fr-FR" sz="2800" dirty="0">
              <a:solidFill>
                <a:srgbClr val="ADD14C"/>
              </a:solidFill>
              <a:latin typeface="+mj-lt"/>
            </a:endParaRPr>
          </a:p>
        </p:txBody>
      </p:sp>
      <p:sp>
        <p:nvSpPr>
          <p:cNvPr id="11" name="Titre 1"/>
          <p:cNvSpPr txBox="1">
            <a:spLocks/>
          </p:cNvSpPr>
          <p:nvPr/>
        </p:nvSpPr>
        <p:spPr>
          <a:xfrm>
            <a:off x="182488" y="-243408"/>
            <a:ext cx="5757664" cy="11430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fr-FR" sz="4800" dirty="0">
                <a:solidFill>
                  <a:schemeClr val="bg1"/>
                </a:solidFill>
                <a:ea typeface="Verdana" pitchFamily="34" charset="0"/>
                <a:cs typeface="Calibri"/>
              </a:rPr>
              <a:t>Comparaison et R.O.I.</a:t>
            </a:r>
          </a:p>
        </p:txBody>
      </p:sp>
      <p:graphicFrame>
        <p:nvGraphicFramePr>
          <p:cNvPr id="16" name="Tableau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7710798"/>
              </p:ext>
            </p:extLst>
          </p:nvPr>
        </p:nvGraphicFramePr>
        <p:xfrm>
          <a:off x="190295" y="1628800"/>
          <a:ext cx="8748892" cy="33843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72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872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872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872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73471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SANS KAR ECO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AVEC</a:t>
                      </a:r>
                      <a:r>
                        <a:rPr lang="fr-FR" baseline="0" dirty="0"/>
                        <a:t> KAR ECO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ROI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8753">
                <a:tc>
                  <a:txBody>
                    <a:bodyPr/>
                    <a:lstStyle/>
                    <a:p>
                      <a:r>
                        <a:rPr lang="fr-FR" sz="1200" b="0" u="none" dirty="0">
                          <a:solidFill>
                            <a:schemeClr val="tx1"/>
                          </a:solidFill>
                        </a:rPr>
                        <a:t>Coût moyen</a:t>
                      </a:r>
                      <a:r>
                        <a:rPr lang="fr-FR" sz="1200" b="0" u="none" baseline="0" dirty="0">
                          <a:solidFill>
                            <a:schemeClr val="tx1"/>
                          </a:solidFill>
                        </a:rPr>
                        <a:t> du KW/H</a:t>
                      </a:r>
                    </a:p>
                    <a:p>
                      <a:r>
                        <a:rPr lang="fr-FR" sz="1200" b="0" u="none" baseline="0" dirty="0">
                          <a:solidFill>
                            <a:schemeClr val="tx1"/>
                          </a:solidFill>
                        </a:rPr>
                        <a:t>(Prévoir une augmentation tous les 6 mois de 3 % à 6 %)</a:t>
                      </a:r>
                      <a:endParaRPr lang="fr-FR" sz="1200" b="0" u="non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dirty="0">
                          <a:solidFill>
                            <a:schemeClr val="tx1"/>
                          </a:solidFill>
                        </a:rPr>
                        <a:t>0,0953 </a:t>
                      </a:r>
                      <a:r>
                        <a:rPr lang="fr-FR" sz="1800" b="1" baseline="0" dirty="0">
                          <a:solidFill>
                            <a:schemeClr val="tx1"/>
                          </a:solidFill>
                        </a:rPr>
                        <a:t>€ HT</a:t>
                      </a:r>
                      <a:endParaRPr lang="fr-FR" sz="1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dirty="0">
                          <a:solidFill>
                            <a:schemeClr val="tx1"/>
                          </a:solidFill>
                        </a:rPr>
                        <a:t>0,0953 </a:t>
                      </a:r>
                      <a:r>
                        <a:rPr lang="fr-FR" sz="1800" b="1" baseline="0" dirty="0">
                          <a:solidFill>
                            <a:schemeClr val="tx1"/>
                          </a:solidFill>
                        </a:rPr>
                        <a:t>€ HT</a:t>
                      </a:r>
                      <a:endParaRPr lang="fr-FR" sz="1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800" b="1" dirty="0">
                        <a:solidFill>
                          <a:schemeClr val="tx1"/>
                        </a:solidFill>
                      </a:endParaRPr>
                    </a:p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64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u="none" dirty="0"/>
                        <a:t>Consommation </a:t>
                      </a:r>
                      <a:r>
                        <a:rPr lang="fr-FR" sz="1200" u="none" baseline="0" dirty="0"/>
                        <a:t>en électricité</a:t>
                      </a:r>
                      <a:endParaRPr lang="fr-FR" sz="1200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b="1" baseline="0" dirty="0">
                          <a:solidFill>
                            <a:srgbClr val="FF0000"/>
                          </a:solidFill>
                        </a:rPr>
                        <a:t>2 897 532,00 </a:t>
                      </a:r>
                      <a:r>
                        <a:rPr lang="fr-FR" sz="1800" b="1" dirty="0">
                          <a:solidFill>
                            <a:srgbClr val="FF0000"/>
                          </a:solidFill>
                        </a:rPr>
                        <a:t>kWh</a:t>
                      </a:r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b="1" u="none" baseline="0" dirty="0">
                          <a:solidFill>
                            <a:srgbClr val="00B050"/>
                          </a:solidFill>
                        </a:rPr>
                        <a:t>1 680 568,56 </a:t>
                      </a:r>
                      <a:r>
                        <a:rPr lang="fr-FR" sz="1800" b="1" dirty="0">
                          <a:solidFill>
                            <a:srgbClr val="00B050"/>
                          </a:solidFill>
                        </a:rPr>
                        <a:t>kWh</a:t>
                      </a:r>
                      <a:endParaRPr lang="fr-FR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u="none" baseline="0" dirty="0">
                          <a:solidFill>
                            <a:srgbClr val="0070C0"/>
                          </a:solidFill>
                        </a:rPr>
                        <a:t>1 216 963,44 kWh</a:t>
                      </a:r>
                      <a:endParaRPr lang="fr-FR" sz="18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64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u="none" dirty="0"/>
                        <a:t>Coût sur 3 ans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baseline="0" dirty="0">
                          <a:solidFill>
                            <a:srgbClr val="FF0000"/>
                          </a:solidFill>
                        </a:rPr>
                        <a:t>276 134,79 </a:t>
                      </a:r>
                      <a:r>
                        <a:rPr lang="fr-FR" sz="1800" b="1" dirty="0">
                          <a:solidFill>
                            <a:srgbClr val="FF0000"/>
                          </a:solidFill>
                        </a:rPr>
                        <a:t>€</a:t>
                      </a:r>
                      <a:r>
                        <a:rPr lang="fr-FR" sz="1800" b="1" baseline="0" dirty="0">
                          <a:solidFill>
                            <a:srgbClr val="FF0000"/>
                          </a:solidFill>
                        </a:rPr>
                        <a:t> HT</a:t>
                      </a:r>
                      <a:endParaRPr lang="fr-FR" sz="1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b="1" u="none" baseline="0" dirty="0">
                          <a:solidFill>
                            <a:srgbClr val="00B050"/>
                          </a:solidFill>
                        </a:rPr>
                        <a:t>160 158,18 €</a:t>
                      </a:r>
                      <a:r>
                        <a:rPr lang="fr-FR" sz="1800" b="1" baseline="0" dirty="0">
                          <a:solidFill>
                            <a:srgbClr val="00B050"/>
                          </a:solidFill>
                        </a:rPr>
                        <a:t> HT</a:t>
                      </a:r>
                      <a:endParaRPr lang="fr-FR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b="1" u="none" baseline="0" dirty="0">
                          <a:solidFill>
                            <a:srgbClr val="0070C0"/>
                          </a:solidFill>
                        </a:rPr>
                        <a:t>115 976,61 € HT</a:t>
                      </a:r>
                      <a:endParaRPr lang="fr-FR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0538">
                <a:tc>
                  <a:txBody>
                    <a:bodyPr/>
                    <a:lstStyle/>
                    <a:p>
                      <a:r>
                        <a:rPr lang="fr-FR" sz="1200" u="none" dirty="0"/>
                        <a:t>Rejet de CO2 sur une année</a:t>
                      </a:r>
                      <a:endParaRPr lang="fr-FR" sz="1200" u="none" baseline="0" dirty="0"/>
                    </a:p>
                    <a:p>
                      <a:r>
                        <a:rPr lang="fr-FR" sz="1200" u="none" baseline="0" dirty="0"/>
                        <a:t>(soit 1KW/H = 130 gCO2)</a:t>
                      </a:r>
                      <a:endParaRPr lang="fr-FR" sz="1200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baseline="0" dirty="0">
                          <a:solidFill>
                            <a:srgbClr val="FF0000"/>
                          </a:solidFill>
                        </a:rPr>
                        <a:t>376,68 </a:t>
                      </a:r>
                      <a:r>
                        <a:rPr lang="fr-FR" sz="1800" b="1" dirty="0">
                          <a:solidFill>
                            <a:srgbClr val="FF0000"/>
                          </a:solidFill>
                        </a:rPr>
                        <a:t>Tonnes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b="1" u="none" baseline="0" dirty="0">
                          <a:solidFill>
                            <a:srgbClr val="00B050"/>
                          </a:solidFill>
                        </a:rPr>
                        <a:t>218,46</a:t>
                      </a:r>
                      <a:r>
                        <a:rPr lang="fr-FR" sz="1800" b="1" u="none" baseline="0" dirty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fr-FR" sz="1800" b="1" dirty="0">
                          <a:solidFill>
                            <a:srgbClr val="00B050"/>
                          </a:solidFill>
                        </a:rPr>
                        <a:t>Tonnes</a:t>
                      </a:r>
                      <a:endParaRPr lang="fr-FR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b="1" dirty="0">
                          <a:solidFill>
                            <a:srgbClr val="0070C0"/>
                          </a:solidFill>
                        </a:rPr>
                        <a:t>158,22 </a:t>
                      </a:r>
                      <a:r>
                        <a:rPr lang="fr-FR" sz="1800" b="1" u="none" baseline="0" dirty="0">
                          <a:solidFill>
                            <a:srgbClr val="0070C0"/>
                          </a:solidFill>
                        </a:rPr>
                        <a:t>Tonnes</a:t>
                      </a:r>
                      <a:endParaRPr lang="fr-FR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8753">
                <a:tc>
                  <a:txBody>
                    <a:bodyPr/>
                    <a:lstStyle/>
                    <a:p>
                      <a:r>
                        <a:rPr lang="fr-FR" sz="1200" dirty="0"/>
                        <a:t>Allonge</a:t>
                      </a:r>
                      <a:r>
                        <a:rPr lang="fr-FR" sz="1200" baseline="0" dirty="0"/>
                        <a:t> l</a:t>
                      </a:r>
                      <a:r>
                        <a:rPr lang="fr-FR" sz="1200" dirty="0"/>
                        <a:t>a durée de vie des ordinateurs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>
                          <a:solidFill>
                            <a:srgbClr val="FF0000"/>
                          </a:solidFill>
                        </a:rPr>
                        <a:t>Renouvellement</a:t>
                      </a:r>
                      <a:r>
                        <a:rPr lang="fr-FR" b="1" baseline="0" dirty="0">
                          <a:solidFill>
                            <a:srgbClr val="FF0000"/>
                          </a:solidFill>
                        </a:rPr>
                        <a:t> tous les 3 ans</a:t>
                      </a:r>
                      <a:endParaRPr lang="fr-FR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>
                          <a:solidFill>
                            <a:srgbClr val="00B050"/>
                          </a:solidFill>
                        </a:rPr>
                        <a:t>Renouvellement</a:t>
                      </a:r>
                      <a:r>
                        <a:rPr lang="fr-FR" b="1" baseline="0" dirty="0">
                          <a:solidFill>
                            <a:srgbClr val="00B050"/>
                          </a:solidFill>
                        </a:rPr>
                        <a:t> tous les 6 ans</a:t>
                      </a:r>
                      <a:endParaRPr lang="fr-FR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>
                          <a:solidFill>
                            <a:srgbClr val="0070C0"/>
                          </a:solidFill>
                        </a:rPr>
                        <a:t>3 ans de vie en plus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9" name="Picture 12" descr="C:\KAR\Images KAR\Logo KAR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44681" y="5949280"/>
            <a:ext cx="819807" cy="854061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1979712" y="5301208"/>
            <a:ext cx="6048672" cy="111070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2051720" y="5352504"/>
            <a:ext cx="2586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B050"/>
                </a:solidFill>
              </a:rPr>
              <a:t>Soit un ROI équivalent à : </a:t>
            </a:r>
          </a:p>
        </p:txBody>
      </p:sp>
      <p:pic>
        <p:nvPicPr>
          <p:cNvPr id="4098" name="Picture 2" descr="C:\KAR\KAR_TOUT\KAR_TOUT\KAR\Images\Car-icon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5920169"/>
            <a:ext cx="577552" cy="265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KAR\KAR_TOUT\KAR_TOUT\KAR\Images\tree_green-555px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5839383"/>
            <a:ext cx="342623" cy="427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KAR\KAR_TOUT\KAR_TOUT\KAR\Images\avion007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2636" y="5844607"/>
            <a:ext cx="432223" cy="432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2699792" y="5856560"/>
            <a:ext cx="1556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B050"/>
                </a:solidFill>
              </a:rPr>
              <a:t>1 054 800 Km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4624684" y="5786293"/>
            <a:ext cx="18195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B050"/>
                </a:solidFill>
              </a:rPr>
              <a:t>45 Aller/Retour</a:t>
            </a:r>
            <a:br>
              <a:rPr lang="fr-FR" b="1" dirty="0">
                <a:solidFill>
                  <a:srgbClr val="00B050"/>
                </a:solidFill>
              </a:rPr>
            </a:br>
            <a:r>
              <a:rPr lang="fr-FR" b="1" dirty="0">
                <a:solidFill>
                  <a:srgbClr val="00B050"/>
                </a:solidFill>
              </a:rPr>
              <a:t>Paris-New York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6660232" y="5877272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B050"/>
                </a:solidFill>
              </a:rPr>
              <a:t>8 790 Arbres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206801" y="1765607"/>
            <a:ext cx="1978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Données initiales </a:t>
            </a:r>
          </a:p>
        </p:txBody>
      </p:sp>
    </p:spTree>
    <p:custDataLst>
      <p:tags r:id="rId1"/>
    </p:custData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Hoffmann\Desktop\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2" name="Picture 12" descr="C:\KAR\Images KAR\Logo KA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44681" y="5949280"/>
            <a:ext cx="819807" cy="854061"/>
          </a:xfrm>
          <a:prstGeom prst="rect">
            <a:avLst/>
          </a:prstGeom>
          <a:noFill/>
        </p:spPr>
      </p:pic>
      <p:sp>
        <p:nvSpPr>
          <p:cNvPr id="17" name="Titre 1"/>
          <p:cNvSpPr txBox="1">
            <a:spLocks/>
          </p:cNvSpPr>
          <p:nvPr/>
        </p:nvSpPr>
        <p:spPr>
          <a:xfrm>
            <a:off x="-252536" y="-243408"/>
            <a:ext cx="5181600" cy="11430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kumimoji="0" lang="fr-FR" sz="4700" b="0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Verdana" pitchFamily="34" charset="0"/>
                <a:cs typeface="Calibri"/>
              </a:rPr>
              <a:t>Introduction</a:t>
            </a:r>
          </a:p>
        </p:txBody>
      </p:sp>
      <p:pic>
        <p:nvPicPr>
          <p:cNvPr id="2054" name="Picture 6" descr="http://icons.iconseeker.com/png/fullsize/devcom-network/server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557427"/>
            <a:ext cx="1182214" cy="1182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Hoffmann\Desktop\desktop_computer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493" y="4168120"/>
            <a:ext cx="1493128" cy="1493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http://www.clker.com/cliparts/8/a/3/1/1197107206400036309metalmarious_Laptop.svg.med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218511"/>
            <a:ext cx="1140293" cy="1136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http://www.ismp.fr/v5/sites/default/files/TabletPC256px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311" y="5641943"/>
            <a:ext cx="1315449" cy="1315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838200" y="1781671"/>
            <a:ext cx="57500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/>
            <a:r>
              <a:rPr lang="fr-FR" sz="2400" b="1" dirty="0">
                <a:ea typeface="Times New Roman"/>
              </a:rPr>
              <a:t>Economie d’énergie : moins de dépenses</a:t>
            </a:r>
            <a:endParaRPr lang="fr-FR" sz="1400" b="1" dirty="0">
              <a:ea typeface="Times New Roman"/>
              <a:cs typeface="Times New Roman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27584" y="3471391"/>
            <a:ext cx="84249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/>
            <a:r>
              <a:rPr lang="fr-FR" sz="2400" b="1" dirty="0">
                <a:ea typeface="Times New Roman"/>
              </a:rPr>
              <a:t>Matériel : allonge la durée de vie de votre équipement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27584" y="2636912"/>
            <a:ext cx="76942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/>
            <a:r>
              <a:rPr lang="fr-FR" sz="2400" b="1" dirty="0">
                <a:ea typeface="Times New Roman"/>
              </a:rPr>
              <a:t>Gain de temps : plus d’efficacité par poste de travail</a:t>
            </a:r>
            <a:endParaRPr lang="fr-FR" sz="1400" b="1" dirty="0">
              <a:ea typeface="Times New Roman"/>
              <a:cs typeface="Times New Roman"/>
            </a:endParaRPr>
          </a:p>
        </p:txBody>
      </p:sp>
      <p:pic>
        <p:nvPicPr>
          <p:cNvPr id="16" name="Picture 2" descr="C:\KAR\KAR_TOUT\KAR_TOUT\KAR\Images\currency_euro_green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72816"/>
            <a:ext cx="423589" cy="423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C:\Users\Hoffmann\Desktop\80px-Green_Clock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042" y="2636912"/>
            <a:ext cx="449075" cy="44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C:\Users\Hoffmann\Desktop\recycling-green-hi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05373"/>
            <a:ext cx="393701" cy="39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971600" y="939498"/>
            <a:ext cx="8172400" cy="461665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fr-FR" sz="2400" dirty="0">
                <a:solidFill>
                  <a:schemeClr val="bg1"/>
                </a:solidFill>
                <a:latin typeface="+mj-lt"/>
                <a:cs typeface="Verdana"/>
              </a:rPr>
              <a:t>Réalisez des économies importantes sur 3 plans différents :</a:t>
            </a:r>
            <a:endParaRPr lang="fr-FR" sz="2400" dirty="0">
              <a:solidFill>
                <a:srgbClr val="ADD14C"/>
              </a:solidFill>
              <a:latin typeface="+mj-lt"/>
            </a:endParaRPr>
          </a:p>
        </p:txBody>
      </p:sp>
      <p:sp>
        <p:nvSpPr>
          <p:cNvPr id="24" name="Rectangle 23"/>
          <p:cNvSpPr/>
          <p:nvPr/>
        </p:nvSpPr>
        <p:spPr>
          <a:xfrm rot="189825">
            <a:off x="2851476" y="4604372"/>
            <a:ext cx="3312368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r-FR" b="1" dirty="0">
                <a:solidFill>
                  <a:schemeClr val="tx2"/>
                </a:solidFill>
              </a:rPr>
              <a:t>Solution 100 % logicielle</a:t>
            </a:r>
          </a:p>
        </p:txBody>
      </p:sp>
      <p:sp>
        <p:nvSpPr>
          <p:cNvPr id="25" name="Rectangle 24"/>
          <p:cNvSpPr/>
          <p:nvPr/>
        </p:nvSpPr>
        <p:spPr>
          <a:xfrm rot="21303369">
            <a:off x="2739988" y="5371242"/>
            <a:ext cx="3312368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r-FR" b="1" dirty="0">
                <a:solidFill>
                  <a:schemeClr val="tx2"/>
                </a:solidFill>
              </a:rPr>
              <a:t>Simple, efficace, transparent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564160" y="6093296"/>
            <a:ext cx="3671692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r-FR" b="1" dirty="0">
                <a:solidFill>
                  <a:schemeClr val="tx2"/>
                </a:solidFill>
              </a:rPr>
              <a:t>Et sans renouvellement du matériel !</a:t>
            </a:r>
          </a:p>
        </p:txBody>
      </p:sp>
    </p:spTree>
    <p:custDataLst>
      <p:tags r:id="rId1"/>
    </p:custData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Hoffmann\Desktop\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5" name="Rectangle 24"/>
          <p:cNvSpPr/>
          <p:nvPr/>
        </p:nvSpPr>
        <p:spPr>
          <a:xfrm>
            <a:off x="1676400" y="908720"/>
            <a:ext cx="7467600" cy="523220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fr-FR" sz="2800" dirty="0">
                <a:solidFill>
                  <a:schemeClr val="bg1"/>
                </a:solidFill>
                <a:latin typeface="+mj-lt"/>
                <a:cs typeface="Verdana"/>
              </a:rPr>
              <a:t>Résumé des dépenses énergétiques</a:t>
            </a:r>
            <a:endParaRPr lang="fr-FR" sz="2800" dirty="0">
              <a:solidFill>
                <a:srgbClr val="ADD14C"/>
              </a:solidFill>
              <a:latin typeface="+mj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38200" y="2357735"/>
            <a:ext cx="57500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/>
            <a:r>
              <a:rPr lang="fr-FR" sz="2400" b="1" dirty="0">
                <a:ea typeface="Times New Roman"/>
              </a:rPr>
              <a:t>57 % </a:t>
            </a:r>
            <a:r>
              <a:rPr lang="fr-FR" sz="2400" dirty="0">
                <a:ea typeface="Times New Roman"/>
              </a:rPr>
              <a:t>des ordinateurs </a:t>
            </a:r>
            <a:r>
              <a:rPr lang="fr-FR" sz="2400" b="1" dirty="0">
                <a:ea typeface="Times New Roman"/>
              </a:rPr>
              <a:t>jamais éteints</a:t>
            </a:r>
            <a:endParaRPr lang="fr-FR" sz="1400" b="1" dirty="0">
              <a:ea typeface="Times New Roman"/>
              <a:cs typeface="Times New Roman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838199" y="3177986"/>
            <a:ext cx="73064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/>
            <a:r>
              <a:rPr lang="fr-FR" sz="2400" dirty="0">
                <a:ea typeface="Times New Roman"/>
              </a:rPr>
              <a:t>Une </a:t>
            </a:r>
            <a:r>
              <a:rPr lang="fr-FR" sz="2400" b="1" dirty="0">
                <a:ea typeface="Times New Roman"/>
              </a:rPr>
              <a:t>consommation</a:t>
            </a:r>
            <a:r>
              <a:rPr lang="fr-FR" sz="2400" dirty="0">
                <a:ea typeface="Times New Roman"/>
              </a:rPr>
              <a:t> mal adaptée à l’utilisation </a:t>
            </a:r>
            <a:r>
              <a:rPr lang="fr-FR" sz="2400" b="1" dirty="0">
                <a:ea typeface="Times New Roman"/>
              </a:rPr>
              <a:t>réelle</a:t>
            </a:r>
            <a:endParaRPr lang="fr-FR" sz="1400" dirty="0">
              <a:ea typeface="Times New Roman"/>
              <a:cs typeface="Times New Roman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838200" y="4047455"/>
            <a:ext cx="8126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/>
            <a:r>
              <a:rPr lang="fr-FR" sz="2400" b="1" dirty="0">
                <a:ea typeface="Times New Roman"/>
              </a:rPr>
              <a:t>Surconsommation</a:t>
            </a:r>
            <a:r>
              <a:rPr lang="fr-FR" sz="2400" dirty="0">
                <a:ea typeface="Times New Roman"/>
              </a:rPr>
              <a:t> d’énergie imputée sur la </a:t>
            </a:r>
            <a:r>
              <a:rPr lang="fr-FR" sz="2400" b="1" dirty="0">
                <a:ea typeface="Times New Roman"/>
              </a:rPr>
              <a:t>facture</a:t>
            </a:r>
            <a:r>
              <a:rPr lang="fr-FR" sz="2400" dirty="0">
                <a:ea typeface="Times New Roman"/>
              </a:rPr>
              <a:t> d’électricité</a:t>
            </a:r>
            <a:endParaRPr lang="fr-FR" sz="1400" b="1" dirty="0">
              <a:ea typeface="Times New Roman"/>
              <a:cs typeface="Times New Roman"/>
            </a:endParaRPr>
          </a:p>
        </p:txBody>
      </p:sp>
      <p:pic>
        <p:nvPicPr>
          <p:cNvPr id="16" name="Picture 12" descr="C:\KAR\Images KAR\Logo KA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44681" y="5949280"/>
            <a:ext cx="819807" cy="854061"/>
          </a:xfrm>
          <a:prstGeom prst="rect">
            <a:avLst/>
          </a:prstGeom>
          <a:noFill/>
        </p:spPr>
      </p:pic>
      <p:pic>
        <p:nvPicPr>
          <p:cNvPr id="6148" name="Picture 4" descr="C:\Users\Hoffmann\Desktop\Icon Pack\Icon Pack [500.000 icone Windows Vista, XP, Linux, Ubuntu, Mac, Leopard]\Icone (ico)\remov_3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2784" y="2446511"/>
            <a:ext cx="304800" cy="304800"/>
          </a:xfrm>
          <a:prstGeom prst="rect">
            <a:avLst/>
          </a:prstGeom>
          <a:noFill/>
        </p:spPr>
      </p:pic>
      <p:pic>
        <p:nvPicPr>
          <p:cNvPr id="19" name="Picture 4" descr="C:\Users\Hoffmann\Desktop\Icon Pack\Icon Pack [500.000 icone Windows Vista, XP, Linux, Ubuntu, Mac, Leopard]\Icone (ico)\remov_3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2784" y="3255367"/>
            <a:ext cx="304800" cy="304800"/>
          </a:xfrm>
          <a:prstGeom prst="rect">
            <a:avLst/>
          </a:prstGeom>
          <a:noFill/>
        </p:spPr>
      </p:pic>
      <p:pic>
        <p:nvPicPr>
          <p:cNvPr id="20" name="Picture 4" descr="C:\Users\Hoffmann\Desktop\Icon Pack\Icon Pack [500.000 icone Windows Vista, XP, Linux, Ubuntu, Mac, Leopard]\Icone (ico)\remov_3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4129772"/>
            <a:ext cx="304800" cy="304800"/>
          </a:xfrm>
          <a:prstGeom prst="rect">
            <a:avLst/>
          </a:prstGeom>
          <a:noFill/>
        </p:spPr>
      </p:pic>
      <p:sp>
        <p:nvSpPr>
          <p:cNvPr id="18" name="Titre 1"/>
          <p:cNvSpPr txBox="1">
            <a:spLocks/>
          </p:cNvSpPr>
          <p:nvPr/>
        </p:nvSpPr>
        <p:spPr>
          <a:xfrm>
            <a:off x="-252536" y="-243408"/>
            <a:ext cx="5181600" cy="11430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fr-FR" sz="4700" dirty="0">
                <a:solidFill>
                  <a:schemeClr val="bg1"/>
                </a:solidFill>
                <a:latin typeface="Calibri"/>
                <a:ea typeface="Verdana" pitchFamily="34" charset="0"/>
                <a:cs typeface="Calibri"/>
              </a:rPr>
              <a:t>Dépenses</a:t>
            </a:r>
            <a:endParaRPr kumimoji="0" lang="fr-FR" sz="4700" b="0" i="0" u="none" strike="noStrike" kern="1200" cap="none" spc="0" normalizeH="0" baseline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Verdana" pitchFamily="34" charset="0"/>
              <a:cs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48134384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Hoffmann\Desktop\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4" name="Rectangle 33"/>
          <p:cNvSpPr/>
          <p:nvPr/>
        </p:nvSpPr>
        <p:spPr>
          <a:xfrm>
            <a:off x="1691680" y="908720"/>
            <a:ext cx="7452320" cy="523220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fr-FR" sz="2800" dirty="0">
                <a:solidFill>
                  <a:schemeClr val="bg1"/>
                </a:solidFill>
                <a:latin typeface="+mj-lt"/>
                <a:cs typeface="Verdana"/>
              </a:rPr>
              <a:t>Avec KAR Economie d’énergie, tout est bénéfice !</a:t>
            </a:r>
            <a:endParaRPr lang="fr-FR" sz="2800" dirty="0">
              <a:solidFill>
                <a:srgbClr val="ADD14C"/>
              </a:solidFill>
              <a:latin typeface="+mj-lt"/>
            </a:endParaRPr>
          </a:p>
        </p:txBody>
      </p:sp>
      <p:pic>
        <p:nvPicPr>
          <p:cNvPr id="19" name="Picture 12" descr="C:\KAR\Images KAR\Logo KA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44681" y="5949280"/>
            <a:ext cx="819807" cy="854061"/>
          </a:xfrm>
          <a:prstGeom prst="rect">
            <a:avLst/>
          </a:prstGeom>
          <a:noFill/>
        </p:spPr>
      </p:pic>
      <p:pic>
        <p:nvPicPr>
          <p:cNvPr id="9" name="Picture 4" descr="C:\Users\Hoffmann\Desktop\Icon Pack\Icon Pack [500.000 icone Windows Vista, XP, Linux, Ubuntu, Mac, Leopard]\Icone (ico)\clean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74927" y="2348880"/>
            <a:ext cx="648617" cy="648617"/>
          </a:xfrm>
          <a:prstGeom prst="rect">
            <a:avLst/>
          </a:prstGeom>
          <a:noFill/>
        </p:spPr>
      </p:pic>
      <p:sp>
        <p:nvSpPr>
          <p:cNvPr id="10" name="ZoneTexte 9"/>
          <p:cNvSpPr txBox="1"/>
          <p:nvPr/>
        </p:nvSpPr>
        <p:spPr>
          <a:xfrm>
            <a:off x="2904035" y="2528628"/>
            <a:ext cx="4908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2400" b="1" dirty="0">
                <a:ea typeface="Times New Roman"/>
              </a:rPr>
              <a:t>15 Mo d’espace disque dur</a:t>
            </a:r>
          </a:p>
        </p:txBody>
      </p:sp>
      <p:pic>
        <p:nvPicPr>
          <p:cNvPr id="11" name="Picture 4" descr="C:\Users\Hoffmann\Desktop\Icon Pack\Icon Pack [500.000 icone Windows Vista, XP, Linux, Ubuntu, Mac, Leopard]\Icone (ico)\clean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74927" y="3429000"/>
            <a:ext cx="648617" cy="648617"/>
          </a:xfrm>
          <a:prstGeom prst="rect">
            <a:avLst/>
          </a:prstGeom>
          <a:noFill/>
        </p:spPr>
      </p:pic>
      <p:sp>
        <p:nvSpPr>
          <p:cNvPr id="12" name="ZoneTexte 11"/>
          <p:cNvSpPr txBox="1"/>
          <p:nvPr/>
        </p:nvSpPr>
        <p:spPr>
          <a:xfrm>
            <a:off x="2904036" y="3608748"/>
            <a:ext cx="49083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2400" b="1" dirty="0">
                <a:ea typeface="Times New Roman"/>
              </a:rPr>
              <a:t>Installation en moins de 7 secondes</a:t>
            </a:r>
          </a:p>
        </p:txBody>
      </p:sp>
      <p:pic>
        <p:nvPicPr>
          <p:cNvPr id="13" name="Picture 4" descr="C:\Users\Hoffmann\Desktop\Icon Pack\Icon Pack [500.000 icone Windows Vista, XP, Linux, Ubuntu, Mac, Leopard]\Icone (ico)\clean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67744" y="4436567"/>
            <a:ext cx="648617" cy="648617"/>
          </a:xfrm>
          <a:prstGeom prst="rect">
            <a:avLst/>
          </a:prstGeom>
          <a:noFill/>
        </p:spPr>
      </p:pic>
      <p:sp>
        <p:nvSpPr>
          <p:cNvPr id="14" name="ZoneTexte 13"/>
          <p:cNvSpPr txBox="1"/>
          <p:nvPr/>
        </p:nvSpPr>
        <p:spPr>
          <a:xfrm>
            <a:off x="2896852" y="4616315"/>
            <a:ext cx="47714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2400" b="1" dirty="0">
                <a:ea typeface="Times New Roman"/>
              </a:rPr>
              <a:t>Pas besoin de redémarrage</a:t>
            </a:r>
          </a:p>
        </p:txBody>
      </p:sp>
      <p:sp>
        <p:nvSpPr>
          <p:cNvPr id="18" name="Titre 1"/>
          <p:cNvSpPr txBox="1">
            <a:spLocks/>
          </p:cNvSpPr>
          <p:nvPr/>
        </p:nvSpPr>
        <p:spPr>
          <a:xfrm>
            <a:off x="-252536" y="-243408"/>
            <a:ext cx="5904656" cy="11430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kumimoji="0" lang="fr-FR" sz="4700" b="0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Verdana" pitchFamily="34" charset="0"/>
                <a:cs typeface="Calibri"/>
              </a:rPr>
              <a:t>Simple d’installation</a:t>
            </a:r>
          </a:p>
        </p:txBody>
      </p:sp>
    </p:spTree>
    <p:custDataLst>
      <p:tags r:id="rId1"/>
    </p:custData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2" descr="C:\Users\Hoffmann\Desktop\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0" name="Picture 2" descr="C:\Users\Hoffmann\Desktop\nuage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84800" y="5686336"/>
            <a:ext cx="1146175" cy="89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1" name="Picture 12" descr="C:\KAR\Images KAR\Logo KAR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45463" y="5949950"/>
            <a:ext cx="81915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3" name="O 4"/>
          <p:cNvPicPr>
            <a:picLocks noChangeArrowheads="1"/>
          </p:cNvPicPr>
          <p:nvPr/>
        </p:nvPicPr>
        <p:blipFill>
          <a:blip r:embed="rId7"/>
          <a:srcRect l="-121" t="-8948" r="-302" b="-8054"/>
          <a:stretch>
            <a:fillRect/>
          </a:stretch>
        </p:blipFill>
        <p:spPr bwMode="auto">
          <a:xfrm>
            <a:off x="685800" y="1524000"/>
            <a:ext cx="7924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4" name="Picture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371600" y="4745038"/>
            <a:ext cx="2171700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5" name="Image 5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971800" y="3048000"/>
            <a:ext cx="1804988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3256" name="Connecteur en arc 7"/>
          <p:cNvCxnSpPr>
            <a:cxnSpLocks noChangeShapeType="1"/>
          </p:cNvCxnSpPr>
          <p:nvPr/>
        </p:nvCxnSpPr>
        <p:spPr bwMode="auto">
          <a:xfrm flipV="1">
            <a:off x="2743200" y="4267200"/>
            <a:ext cx="587375" cy="612775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53257" name="Connecteur en arc 7"/>
          <p:cNvCxnSpPr>
            <a:cxnSpLocks noChangeShapeType="1"/>
          </p:cNvCxnSpPr>
          <p:nvPr/>
        </p:nvCxnSpPr>
        <p:spPr bwMode="auto">
          <a:xfrm rot="16200000" flipH="1">
            <a:off x="4272757" y="4033043"/>
            <a:ext cx="381000" cy="1154113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0" name="Rectangle 19"/>
          <p:cNvSpPr/>
          <p:nvPr/>
        </p:nvSpPr>
        <p:spPr>
          <a:xfrm>
            <a:off x="1676400" y="908720"/>
            <a:ext cx="7467600" cy="523220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dirty="0">
                <a:solidFill>
                  <a:schemeClr val="bg1"/>
                </a:solidFill>
                <a:latin typeface="+mj-lt"/>
                <a:cs typeface="Verdana"/>
              </a:rPr>
              <a:t>Une démarche d’audit outillée</a:t>
            </a:r>
            <a:endParaRPr lang="fr-FR" sz="2800" dirty="0">
              <a:solidFill>
                <a:srgbClr val="ADD14C"/>
              </a:solidFill>
              <a:latin typeface="+mj-lt"/>
            </a:endParaRPr>
          </a:p>
        </p:txBody>
      </p:sp>
      <p:graphicFrame>
        <p:nvGraphicFramePr>
          <p:cNvPr id="21" name="Graphique 20"/>
          <p:cNvGraphicFramePr/>
          <p:nvPr/>
        </p:nvGraphicFramePr>
        <p:xfrm>
          <a:off x="5181600" y="3352800"/>
          <a:ext cx="3505200" cy="205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53262" name="ZoneTexte 21"/>
          <p:cNvSpPr txBox="1">
            <a:spLocks noChangeArrowheads="1"/>
          </p:cNvSpPr>
          <p:nvPr/>
        </p:nvSpPr>
        <p:spPr bwMode="auto">
          <a:xfrm>
            <a:off x="6172200" y="3200400"/>
            <a:ext cx="13414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latin typeface="Calibri" pitchFamily="34" charset="0"/>
              </a:rPr>
              <a:t>sans Kar eco</a:t>
            </a:r>
          </a:p>
        </p:txBody>
      </p:sp>
      <p:sp>
        <p:nvSpPr>
          <p:cNvPr id="53263" name="ZoneTexte 23"/>
          <p:cNvSpPr txBox="1">
            <a:spLocks noChangeArrowheads="1"/>
          </p:cNvSpPr>
          <p:nvPr/>
        </p:nvSpPr>
        <p:spPr bwMode="auto">
          <a:xfrm>
            <a:off x="6248400" y="3886200"/>
            <a:ext cx="13493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latin typeface="Calibri" pitchFamily="34" charset="0"/>
              </a:rPr>
              <a:t>avec Kar eco</a:t>
            </a:r>
          </a:p>
        </p:txBody>
      </p:sp>
      <p:sp>
        <p:nvSpPr>
          <p:cNvPr id="53264" name="ZoneTexte 24"/>
          <p:cNvSpPr txBox="1">
            <a:spLocks noChangeArrowheads="1"/>
          </p:cNvSpPr>
          <p:nvPr/>
        </p:nvSpPr>
        <p:spPr bwMode="auto">
          <a:xfrm>
            <a:off x="5005388" y="3121025"/>
            <a:ext cx="6334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400" i="1">
                <a:latin typeface="Calibri" pitchFamily="34" charset="0"/>
              </a:rPr>
              <a:t>watts</a:t>
            </a:r>
          </a:p>
        </p:txBody>
      </p:sp>
      <p:sp>
        <p:nvSpPr>
          <p:cNvPr id="53265" name="ZoneTexte 25"/>
          <p:cNvSpPr txBox="1">
            <a:spLocks noChangeArrowheads="1"/>
          </p:cNvSpPr>
          <p:nvPr/>
        </p:nvSpPr>
        <p:spPr bwMode="auto">
          <a:xfrm>
            <a:off x="6705600" y="5254625"/>
            <a:ext cx="8096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400" i="1">
                <a:latin typeface="Calibri" pitchFamily="34" charset="0"/>
              </a:rPr>
              <a:t>minutes</a:t>
            </a:r>
          </a:p>
        </p:txBody>
      </p:sp>
      <p:pic>
        <p:nvPicPr>
          <p:cNvPr id="53266" name="Image 32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6200" y="3810000"/>
            <a:ext cx="609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67" name="Image 33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85800" y="4230688"/>
            <a:ext cx="6096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68" name="Image 34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371600" y="3733800"/>
            <a:ext cx="609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itre 1"/>
          <p:cNvSpPr txBox="1">
            <a:spLocks/>
          </p:cNvSpPr>
          <p:nvPr/>
        </p:nvSpPr>
        <p:spPr>
          <a:xfrm>
            <a:off x="-252536" y="-243408"/>
            <a:ext cx="4138736" cy="11430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kumimoji="0" lang="fr-FR" sz="4700" b="0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Verdana" pitchFamily="34" charset="0"/>
                <a:cs typeface="Calibri"/>
              </a:rPr>
              <a:t>KAR Audit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11204480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Hoffmann\Desktop\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5" name="Rectangle 24"/>
          <p:cNvSpPr/>
          <p:nvPr/>
        </p:nvSpPr>
        <p:spPr>
          <a:xfrm>
            <a:off x="-6152" y="1196752"/>
            <a:ext cx="8610600" cy="461665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fr-FR" sz="2400" b="1" u="sng" dirty="0"/>
              <a:t>KAR Economie d'énergie a été lauréat de nombreux concours :</a:t>
            </a:r>
            <a:endParaRPr lang="fr-FR" sz="2400" dirty="0"/>
          </a:p>
        </p:txBody>
      </p:sp>
      <p:pic>
        <p:nvPicPr>
          <p:cNvPr id="16" name="Picture 12" descr="C:\KAR\Images KAR\Logo KA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44681" y="5949280"/>
            <a:ext cx="819807" cy="854061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928687" y="1700808"/>
            <a:ext cx="753174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/>
              <a:t>- Concours Défi Jeunes (2009)</a:t>
            </a:r>
          </a:p>
          <a:p>
            <a:r>
              <a:rPr lang="fr-FR" sz="2000" dirty="0"/>
              <a:t>- Concours Européen de l'Entreprise Innovante (2009)</a:t>
            </a:r>
          </a:p>
          <a:p>
            <a:r>
              <a:rPr lang="fr-FR" sz="2000" dirty="0"/>
              <a:t>- Concours-Talents (2010)</a:t>
            </a:r>
          </a:p>
          <a:p>
            <a:r>
              <a:rPr lang="fr-FR" sz="2000" dirty="0"/>
              <a:t>- Grand Prix de l'Auto-Entrepreneur (2010)  </a:t>
            </a:r>
          </a:p>
          <a:p>
            <a:pPr>
              <a:buFontTx/>
              <a:buChar char="-"/>
            </a:pPr>
            <a:r>
              <a:rPr lang="fr-FR" sz="2000" dirty="0"/>
              <a:t> Concours des Jeunes Inventeurs et Créateurs de Monts avec la  médaille d’Or du Concours Lépine (2011)</a:t>
            </a:r>
          </a:p>
          <a:p>
            <a:pPr>
              <a:buFontTx/>
              <a:buChar char="-"/>
            </a:pPr>
            <a:r>
              <a:rPr lang="fr-FR" sz="2000" dirty="0"/>
              <a:t> Concours de Création d'Entreprise Eco-citoyenne (2011)</a:t>
            </a:r>
          </a:p>
          <a:p>
            <a:r>
              <a:rPr lang="fr-FR" sz="2000" dirty="0"/>
              <a:t> </a:t>
            </a:r>
          </a:p>
          <a:p>
            <a:r>
              <a:rPr lang="fr-FR" sz="2000" dirty="0"/>
              <a:t> </a:t>
            </a:r>
          </a:p>
          <a:p>
            <a:endParaRPr lang="fr-FR" sz="2000" dirty="0"/>
          </a:p>
          <a:p>
            <a:r>
              <a:rPr lang="fr-FR" sz="2000" dirty="0"/>
              <a:t>- Le Crédit Agricole</a:t>
            </a:r>
          </a:p>
          <a:p>
            <a:r>
              <a:rPr lang="fr-FR" sz="2000" dirty="0"/>
              <a:t>- L'association d'EGEE d'Orléans</a:t>
            </a:r>
          </a:p>
          <a:p>
            <a:r>
              <a:rPr lang="fr-FR" sz="2000" dirty="0"/>
              <a:t>- Le Crédit Mutuel</a:t>
            </a:r>
          </a:p>
          <a:p>
            <a:r>
              <a:rPr lang="fr-FR" sz="2000" dirty="0"/>
              <a:t>- La Technopôle de Montpellier</a:t>
            </a:r>
          </a:p>
        </p:txBody>
      </p:sp>
      <p:sp>
        <p:nvSpPr>
          <p:cNvPr id="14" name="Rectangle 13"/>
          <p:cNvSpPr/>
          <p:nvPr/>
        </p:nvSpPr>
        <p:spPr>
          <a:xfrm>
            <a:off x="0" y="4263479"/>
            <a:ext cx="8610600" cy="461665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fr-FR" sz="2400" b="1" u="sng" dirty="0"/>
              <a:t>KAR Economie d'énergie est aussi soutenu par :</a:t>
            </a:r>
            <a:endParaRPr lang="fr-FR" sz="2400" dirty="0"/>
          </a:p>
        </p:txBody>
      </p:sp>
      <p:sp>
        <p:nvSpPr>
          <p:cNvPr id="12" name="Titre 1"/>
          <p:cNvSpPr txBox="1">
            <a:spLocks/>
          </p:cNvSpPr>
          <p:nvPr/>
        </p:nvSpPr>
        <p:spPr>
          <a:xfrm>
            <a:off x="-252536" y="-243408"/>
            <a:ext cx="5181600" cy="11430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fr-FR" sz="4700" dirty="0">
                <a:solidFill>
                  <a:schemeClr val="bg1"/>
                </a:solidFill>
                <a:latin typeface="Calibri"/>
                <a:ea typeface="Verdana" pitchFamily="34" charset="0"/>
                <a:cs typeface="Calibri"/>
              </a:rPr>
              <a:t>IA-KAR</a:t>
            </a:r>
            <a:endParaRPr kumimoji="0" lang="fr-FR" sz="4700" b="0" i="0" u="none" strike="noStrike" kern="1200" cap="none" spc="0" normalizeH="0" baseline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Verdana" pitchFamily="34" charset="0"/>
              <a:cs typeface="Calibri"/>
            </a:endParaRPr>
          </a:p>
        </p:txBody>
      </p:sp>
    </p:spTree>
    <p:custDataLst>
      <p:tags r:id="rId1"/>
    </p:custData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Hoffmann\Desktop\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9" name="Titre 1"/>
          <p:cNvSpPr txBox="1">
            <a:spLocks/>
          </p:cNvSpPr>
          <p:nvPr/>
        </p:nvSpPr>
        <p:spPr>
          <a:xfrm>
            <a:off x="533400" y="152400"/>
            <a:ext cx="5181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fr-FR" sz="4700" dirty="0">
                <a:solidFill>
                  <a:schemeClr val="bg1"/>
                </a:solidFill>
                <a:ea typeface="Verdana" pitchFamily="34" charset="0"/>
                <a:cs typeface="Calibri"/>
              </a:rPr>
              <a:t>Annexes</a:t>
            </a:r>
          </a:p>
        </p:txBody>
      </p:sp>
      <p:pic>
        <p:nvPicPr>
          <p:cNvPr id="3075" name="Picture 3" descr="C:\KAR\KAR_TOUT\KAR_TOUT\KAR INTERNET\Eco2\images\MicroActue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23728" y="-1"/>
            <a:ext cx="5040560" cy="6928795"/>
          </a:xfrm>
          <a:prstGeom prst="rect">
            <a:avLst/>
          </a:prstGeom>
          <a:noFill/>
        </p:spPr>
      </p:pic>
      <p:sp>
        <p:nvSpPr>
          <p:cNvPr id="8" name="ZoneTexte 7"/>
          <p:cNvSpPr txBox="1"/>
          <p:nvPr/>
        </p:nvSpPr>
        <p:spPr>
          <a:xfrm>
            <a:off x="0" y="260648"/>
            <a:ext cx="1872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/>
              <a:t>Source : « Micro Actuel » (Septembre 2011)</a:t>
            </a:r>
          </a:p>
        </p:txBody>
      </p:sp>
      <p:sp>
        <p:nvSpPr>
          <p:cNvPr id="9" name="Flèche vers le bas 8"/>
          <p:cNvSpPr/>
          <p:nvPr/>
        </p:nvSpPr>
        <p:spPr>
          <a:xfrm rot="1839218">
            <a:off x="6954129" y="3657814"/>
            <a:ext cx="563291" cy="1872208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0" name="Picture 12" descr="C:\KAR\Images KAR\Logo KAR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44681" y="5949280"/>
            <a:ext cx="819807" cy="854061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Hoffmann\Desktop\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" name="Titre 1"/>
          <p:cNvSpPr txBox="1">
            <a:spLocks/>
          </p:cNvSpPr>
          <p:nvPr/>
        </p:nvSpPr>
        <p:spPr>
          <a:xfrm>
            <a:off x="-252536" y="-243408"/>
            <a:ext cx="5181600" cy="11430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fr-FR" sz="4700" dirty="0">
                <a:solidFill>
                  <a:schemeClr val="bg1"/>
                </a:solidFill>
                <a:latin typeface="Calibri"/>
                <a:ea typeface="Verdana" pitchFamily="34" charset="0"/>
                <a:cs typeface="Calibri"/>
              </a:rPr>
              <a:t>Partenaires</a:t>
            </a:r>
            <a:endParaRPr kumimoji="0" lang="fr-FR" sz="4700" b="0" i="0" u="none" strike="noStrike" kern="1200" cap="none" spc="0" normalizeH="0" baseline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Verdana" pitchFamily="34" charset="0"/>
              <a:cs typeface="Calibri"/>
            </a:endParaRPr>
          </a:p>
        </p:txBody>
      </p:sp>
      <p:pic>
        <p:nvPicPr>
          <p:cNvPr id="11" name="Picture 12" descr="C:\KAR\Images KAR\Logo KA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44681" y="5949280"/>
            <a:ext cx="819807" cy="854061"/>
          </a:xfrm>
          <a:prstGeom prst="rect">
            <a:avLst/>
          </a:prstGeom>
          <a:noFill/>
        </p:spPr>
      </p:pic>
      <p:pic>
        <p:nvPicPr>
          <p:cNvPr id="12" name="Picture 5" descr="C:\KAR\KAR_TOUT\KAR_TOUT\KAR INTERNET\site-iakar\img\partenaires\energy_star_logo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290" y="1500174"/>
            <a:ext cx="1395329" cy="1424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7" descr="C:\KAR\KAR_TOUT\KAR_TOUT\KAR INTERNET\site-iakar\img\partenaires\BizSpark_StartUp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4" y="3214686"/>
            <a:ext cx="2253436" cy="986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9" descr="C:\KAR\KAR_TOUT\KAR_TOUT\KAR INTERNET\site-iakar\img\partenaires\cpuid-logo-url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24" y="4071942"/>
            <a:ext cx="2879195" cy="863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KAR\KAR_TOUT\KAR_TOUT\KAR INTERNET\site-iakar\img\partenaires\logo-intel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8" y="1357298"/>
            <a:ext cx="1279724" cy="1163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88287205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I:\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332656"/>
            <a:ext cx="5539473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itre 1"/>
          <p:cNvSpPr txBox="1">
            <a:spLocks/>
          </p:cNvSpPr>
          <p:nvPr/>
        </p:nvSpPr>
        <p:spPr>
          <a:xfrm>
            <a:off x="533400" y="76200"/>
            <a:ext cx="5181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fr-FR" sz="4700" dirty="0">
                <a:solidFill>
                  <a:schemeClr val="bg1"/>
                </a:solidFill>
                <a:ea typeface="Verdana" pitchFamily="34" charset="0"/>
                <a:cs typeface="Calibri"/>
              </a:rPr>
              <a:t>Contact</a:t>
            </a:r>
          </a:p>
        </p:txBody>
      </p:sp>
      <p:pic>
        <p:nvPicPr>
          <p:cNvPr id="1028" name="Picture 4" descr="C:\Users\Hoffmann\Desktop\dezinerfolio-com_business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60648" y="2060848"/>
            <a:ext cx="3048000" cy="1612900"/>
          </a:xfrm>
          <a:prstGeom prst="rect">
            <a:avLst/>
          </a:prstGeom>
          <a:noFill/>
        </p:spPr>
      </p:pic>
      <p:pic>
        <p:nvPicPr>
          <p:cNvPr id="1030" name="Picture 6" descr="C:\Users\Hoffmann\Desktop\poignee_de_main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04664" y="3933056"/>
            <a:ext cx="2748013" cy="2061182"/>
          </a:xfrm>
          <a:prstGeom prst="rect">
            <a:avLst/>
          </a:prstGeom>
          <a:noFill/>
        </p:spPr>
      </p:pic>
      <p:pic>
        <p:nvPicPr>
          <p:cNvPr id="11" name="Picture 2" descr="C:\Users\Hoffmann\Desktop\nuage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452320" y="692696"/>
            <a:ext cx="1152128" cy="903977"/>
          </a:xfrm>
          <a:prstGeom prst="rect">
            <a:avLst/>
          </a:prstGeom>
          <a:noFill/>
        </p:spPr>
      </p:pic>
      <p:pic>
        <p:nvPicPr>
          <p:cNvPr id="10" name="Picture 12" descr="C:\KAR\Images KAR\Logo KAR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144681" y="5949280"/>
            <a:ext cx="819807" cy="854061"/>
          </a:xfrm>
          <a:prstGeom prst="rect">
            <a:avLst/>
          </a:prstGeom>
          <a:noFill/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7769C44-7048-7EFF-E6CC-7853ABD7AA4E}"/>
              </a:ext>
            </a:extLst>
          </p:cNvPr>
          <p:cNvSpPr/>
          <p:nvPr/>
        </p:nvSpPr>
        <p:spPr>
          <a:xfrm>
            <a:off x="3927648" y="2012045"/>
            <a:ext cx="6477000" cy="4739759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fr-FR" sz="2400" b="1" dirty="0">
                <a:solidFill>
                  <a:schemeClr val="tx1">
                    <a:lumMod val="85000"/>
                    <a:lumOff val="15000"/>
                  </a:schemeClr>
                </a:solidFill>
                <a:ea typeface="Times New Roman"/>
              </a:rPr>
              <a:t>Alexander Hoffmann</a:t>
            </a:r>
            <a:br>
              <a:rPr lang="fr-FR" sz="2400" b="1" dirty="0">
                <a:solidFill>
                  <a:schemeClr val="tx1">
                    <a:lumMod val="85000"/>
                    <a:lumOff val="15000"/>
                  </a:schemeClr>
                </a:solidFill>
                <a:ea typeface="Times New Roman"/>
              </a:rPr>
            </a:br>
            <a:r>
              <a:rPr lang="fr-FR" sz="2400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/>
              </a:rPr>
              <a:t>Directeur</a:t>
            </a:r>
          </a:p>
          <a:p>
            <a:pPr eaLnBrk="1" hangingPunct="1">
              <a:defRPr/>
            </a:pPr>
            <a:r>
              <a:rPr lang="fr-FR" sz="2400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/>
              </a:rPr>
              <a:t>+33 (0)6 11 30 11 61</a:t>
            </a:r>
          </a:p>
          <a:p>
            <a:pPr eaLnBrk="1" hangingPunct="1">
              <a:defRPr/>
            </a:pPr>
            <a:r>
              <a:rPr lang="fr-FR" sz="2400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/>
                <a:hlinkClick r:id="rId10"/>
              </a:rPr>
              <a:t>alexander.hoffmann@ia-kar.com</a:t>
            </a:r>
            <a:endParaRPr lang="fr-FR" sz="2400" dirty="0">
              <a:solidFill>
                <a:schemeClr val="tx1">
                  <a:lumMod val="65000"/>
                  <a:lumOff val="35000"/>
                </a:schemeClr>
              </a:solidFill>
              <a:ea typeface="Times New Roman"/>
            </a:endParaRPr>
          </a:p>
          <a:p>
            <a:pPr eaLnBrk="1" hangingPunct="1">
              <a:defRPr/>
            </a:pPr>
            <a:endParaRPr lang="fr-FR" sz="2400" dirty="0">
              <a:solidFill>
                <a:schemeClr val="tx1">
                  <a:lumMod val="65000"/>
                  <a:lumOff val="35000"/>
                </a:schemeClr>
              </a:solidFill>
              <a:ea typeface="Times New Roman"/>
            </a:endParaRPr>
          </a:p>
          <a:p>
            <a:pPr eaLnBrk="1" hangingPunct="1">
              <a:defRPr/>
            </a:pPr>
            <a:r>
              <a:rPr lang="fr-FR" sz="2400" b="1">
                <a:solidFill>
                  <a:schemeClr val="tx1">
                    <a:lumMod val="85000"/>
                    <a:lumOff val="15000"/>
                  </a:schemeClr>
                </a:solidFill>
                <a:ea typeface="Times New Roman"/>
              </a:rPr>
              <a:t>SAVEE</a:t>
            </a:r>
            <a:endParaRPr lang="fr-FR" sz="2400" dirty="0">
              <a:solidFill>
                <a:schemeClr val="tx1">
                  <a:lumMod val="65000"/>
                  <a:lumOff val="35000"/>
                </a:schemeClr>
              </a:solidFill>
              <a:ea typeface="Times New Roman"/>
            </a:endParaRPr>
          </a:p>
          <a:p>
            <a:pPr eaLnBrk="1" hangingPunct="1">
              <a:defRPr/>
            </a:pPr>
            <a:r>
              <a:rPr lang="fr-FR" sz="2400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/>
              </a:rPr>
              <a:t>20 rue famille Carrausse</a:t>
            </a:r>
            <a:br>
              <a:rPr lang="fr-FR" sz="2400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/>
              </a:rPr>
            </a:br>
            <a:r>
              <a:rPr lang="fr-FR" sz="2400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/>
              </a:rPr>
              <a:t>34300 AGDE – France</a:t>
            </a:r>
            <a:br>
              <a:rPr lang="fr-FR" sz="2400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/>
              </a:rPr>
            </a:br>
            <a:r>
              <a:rPr lang="fr-FR" sz="2400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/>
                <a:hlinkClick r:id="rId11"/>
              </a:rPr>
              <a:t>https://www.ia-kar.com</a:t>
            </a:r>
            <a:endParaRPr lang="fr-FR" sz="2400" dirty="0">
              <a:solidFill>
                <a:schemeClr val="tx1">
                  <a:lumMod val="65000"/>
                  <a:lumOff val="35000"/>
                </a:schemeClr>
              </a:solidFill>
              <a:ea typeface="Times New Roman"/>
            </a:endParaRPr>
          </a:p>
          <a:p>
            <a:pPr eaLnBrk="1" hangingPunct="1">
              <a:defRPr/>
            </a:pPr>
            <a:endParaRPr lang="fr-FR" sz="2400" dirty="0">
              <a:solidFill>
                <a:schemeClr val="tx1">
                  <a:lumMod val="65000"/>
                  <a:lumOff val="35000"/>
                </a:schemeClr>
              </a:solidFill>
              <a:ea typeface="Times New Roman"/>
            </a:endParaRPr>
          </a:p>
          <a:p>
            <a:pPr eaLnBrk="1" hangingPunct="1">
              <a:spcAft>
                <a:spcPts val="0"/>
              </a:spcAft>
              <a:defRPr/>
            </a:pPr>
            <a:endParaRPr lang="fr-FR" sz="2400" dirty="0">
              <a:ea typeface="Times New Roman"/>
              <a:cs typeface="Times New Roman"/>
            </a:endParaRPr>
          </a:p>
          <a:p>
            <a:pPr eaLnBrk="1" hangingPunct="1">
              <a:spcAft>
                <a:spcPts val="0"/>
              </a:spcAft>
              <a:defRPr/>
            </a:pPr>
            <a:br>
              <a:rPr lang="fr-FR" sz="2400" dirty="0">
                <a:ea typeface="Times New Roman"/>
                <a:cs typeface="Times New Roman"/>
              </a:rPr>
            </a:br>
            <a:endParaRPr lang="fr-FR" sz="1400" dirty="0">
              <a:solidFill>
                <a:schemeClr val="tx1">
                  <a:lumMod val="65000"/>
                  <a:lumOff val="35000"/>
                </a:schemeClr>
              </a:solidFill>
              <a:ea typeface="Times New Roman"/>
              <a:cs typeface="Times New Roman"/>
            </a:endParaRPr>
          </a:p>
        </p:txBody>
      </p:sp>
    </p:spTree>
    <p:custDataLst>
      <p:tags r:id="rId1"/>
    </p:custData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Hoffmann\Desktop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C:\Users\Hoffmann\Desktop\bulle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15880"/>
            <a:ext cx="9144000" cy="4125288"/>
          </a:xfrm>
          <a:prstGeom prst="rect">
            <a:avLst/>
          </a:prstGeom>
          <a:noFill/>
        </p:spPr>
      </p:pic>
      <p:pic>
        <p:nvPicPr>
          <p:cNvPr id="11" name="Picture 12" descr="C:\KAR\Images KAR\Logo KA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44681" y="5949280"/>
            <a:ext cx="819807" cy="854061"/>
          </a:xfrm>
          <a:prstGeom prst="rect">
            <a:avLst/>
          </a:prstGeom>
          <a:noFill/>
        </p:spPr>
      </p:pic>
      <p:sp>
        <p:nvSpPr>
          <p:cNvPr id="13" name="Titre 1"/>
          <p:cNvSpPr txBox="1">
            <a:spLocks/>
          </p:cNvSpPr>
          <p:nvPr/>
        </p:nvSpPr>
        <p:spPr>
          <a:xfrm>
            <a:off x="-252536" y="-243408"/>
            <a:ext cx="5181600" cy="11430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kumimoji="0" lang="fr-FR" sz="4700" b="0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Verdana" pitchFamily="34" charset="0"/>
                <a:cs typeface="Calibri"/>
              </a:rPr>
              <a:t>Introduction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Hoffmann\Desktop\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107504" y="5517232"/>
            <a:ext cx="6048672" cy="64807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20" name="Picture 12" descr="C:\KAR\Images KAR\Logo KA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44681" y="5949281"/>
            <a:ext cx="819807" cy="854061"/>
          </a:xfrm>
          <a:prstGeom prst="rect">
            <a:avLst/>
          </a:prstGeom>
          <a:noFill/>
        </p:spPr>
      </p:pic>
      <p:sp>
        <p:nvSpPr>
          <p:cNvPr id="21" name="Rectangle 20"/>
          <p:cNvSpPr/>
          <p:nvPr/>
        </p:nvSpPr>
        <p:spPr>
          <a:xfrm>
            <a:off x="0" y="836712"/>
            <a:ext cx="6408712" cy="452431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- Selon l'ADEME (Agence de l'Environnement et de la Maîtrise de l'Energie), </a:t>
            </a:r>
            <a:r>
              <a:rPr lang="fr-FR" b="1" dirty="0"/>
              <a:t>1 Euro dépensé</a:t>
            </a:r>
            <a:r>
              <a:rPr lang="fr-FR" dirty="0"/>
              <a:t> en matériel informatique </a:t>
            </a:r>
            <a:r>
              <a:rPr lang="fr-FR" b="1" dirty="0"/>
              <a:t>rejette 900 kg de CO2.</a:t>
            </a:r>
            <a:br>
              <a:rPr lang="fr-FR" dirty="0"/>
            </a:br>
            <a:br>
              <a:rPr lang="fr-FR" dirty="0"/>
            </a:br>
            <a:r>
              <a:rPr lang="fr-FR" dirty="0"/>
              <a:t>- </a:t>
            </a:r>
            <a:r>
              <a:rPr lang="fr-FR" b="1" dirty="0"/>
              <a:t>De 2000 à 2005</a:t>
            </a:r>
            <a:r>
              <a:rPr lang="fr-FR" dirty="0"/>
              <a:t>, la </a:t>
            </a:r>
            <a:r>
              <a:rPr lang="fr-FR" b="1" dirty="0"/>
              <a:t>consommation électrique</a:t>
            </a:r>
            <a:r>
              <a:rPr lang="fr-FR" dirty="0"/>
              <a:t> des grands centres de données </a:t>
            </a:r>
            <a:r>
              <a:rPr lang="fr-FR" b="1" dirty="0"/>
              <a:t>a doublé</a:t>
            </a:r>
            <a:r>
              <a:rPr lang="fr-FR" dirty="0"/>
              <a:t>. </a:t>
            </a:r>
            <a:r>
              <a:rPr lang="fr-FR" b="1" dirty="0"/>
              <a:t>Dans 25 ans</a:t>
            </a:r>
            <a:r>
              <a:rPr lang="fr-FR" dirty="0"/>
              <a:t>, la consommation énergétique du virtuel sera </a:t>
            </a:r>
            <a:r>
              <a:rPr lang="fr-FR" b="1" dirty="0"/>
              <a:t>équivalente à celle de la population mondiale</a:t>
            </a:r>
            <a:r>
              <a:rPr lang="fr-FR" dirty="0"/>
              <a:t> aujourd’hui !</a:t>
            </a:r>
          </a:p>
          <a:p>
            <a:br>
              <a:rPr lang="fr-FR" dirty="0"/>
            </a:br>
            <a:r>
              <a:rPr lang="fr-FR" dirty="0"/>
              <a:t>- </a:t>
            </a:r>
            <a:r>
              <a:rPr lang="fr-FR" b="1" dirty="0"/>
              <a:t>En 2008</a:t>
            </a:r>
            <a:r>
              <a:rPr lang="fr-FR" dirty="0"/>
              <a:t>, les </a:t>
            </a:r>
            <a:r>
              <a:rPr lang="fr-FR" b="1" dirty="0"/>
              <a:t>TIC (Technologies de l’Information et de la Communication) représentent 13,5 %</a:t>
            </a:r>
            <a:r>
              <a:rPr lang="fr-FR" dirty="0"/>
              <a:t> de la consommation électrique en France.</a:t>
            </a:r>
            <a:br>
              <a:rPr lang="fr-FR" dirty="0"/>
            </a:br>
            <a:endParaRPr lang="fr-FR" dirty="0"/>
          </a:p>
          <a:p>
            <a:pPr>
              <a:buFontTx/>
              <a:buChar char="-"/>
            </a:pPr>
            <a:r>
              <a:rPr lang="fr-FR" dirty="0"/>
              <a:t> Un </a:t>
            </a:r>
            <a:r>
              <a:rPr lang="fr-FR" b="1" dirty="0"/>
              <a:t>ordinateur</a:t>
            </a:r>
            <a:r>
              <a:rPr lang="fr-FR" dirty="0"/>
              <a:t> de bureau </a:t>
            </a:r>
            <a:r>
              <a:rPr lang="fr-FR" b="1" dirty="0"/>
              <a:t>allumé</a:t>
            </a:r>
            <a:r>
              <a:rPr lang="fr-FR" dirty="0"/>
              <a:t> consomme de 65Wh à 130Wh et s'il est allumé 24/24h, alors il consomme de </a:t>
            </a:r>
            <a:r>
              <a:rPr lang="fr-FR" b="1" dirty="0"/>
              <a:t>500 kWh </a:t>
            </a:r>
            <a:r>
              <a:rPr lang="fr-FR" dirty="0"/>
              <a:t>à</a:t>
            </a:r>
          </a:p>
          <a:p>
            <a:r>
              <a:rPr lang="fr-FR" b="1" dirty="0"/>
              <a:t>1300 kWh </a:t>
            </a:r>
            <a:r>
              <a:rPr lang="fr-FR" dirty="0"/>
              <a:t>par an.</a:t>
            </a:r>
          </a:p>
        </p:txBody>
      </p:sp>
      <p:sp>
        <p:nvSpPr>
          <p:cNvPr id="25" name="Titre 1"/>
          <p:cNvSpPr txBox="1">
            <a:spLocks/>
          </p:cNvSpPr>
          <p:nvPr/>
        </p:nvSpPr>
        <p:spPr>
          <a:xfrm>
            <a:off x="-252536" y="-243408"/>
            <a:ext cx="5181600" cy="11430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kumimoji="0" lang="fr-FR" sz="4700" b="0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Verdana" pitchFamily="34" charset="0"/>
                <a:cs typeface="Calibri"/>
              </a:rPr>
              <a:t>Les faits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67736" y="836712"/>
            <a:ext cx="2376264" cy="239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oneTexte 7"/>
          <p:cNvSpPr txBox="1"/>
          <p:nvPr/>
        </p:nvSpPr>
        <p:spPr>
          <a:xfrm>
            <a:off x="72008" y="5253007"/>
            <a:ext cx="61561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dirty="0"/>
          </a:p>
          <a:p>
            <a:pPr algn="ctr"/>
            <a:r>
              <a:rPr lang="fr-FR" b="1" dirty="0">
                <a:solidFill>
                  <a:schemeClr val="bg1"/>
                </a:solidFill>
              </a:rPr>
              <a:t>Ceci peut entraîner une dépense d’électricité pouvant dépasser 90 € par an et rejeter 250 Kg/CO2 !</a:t>
            </a:r>
          </a:p>
          <a:p>
            <a:endParaRPr lang="fr-FR" dirty="0"/>
          </a:p>
        </p:txBody>
      </p:sp>
    </p:spTree>
    <p:custDataLst>
      <p:tags r:id="rId1"/>
    </p:custData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4" descr="I:\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34" name="Picture 10" descr="C:\Users\Hoffmann\Desktop\Sans titr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4901" y="2432063"/>
            <a:ext cx="7603523" cy="3949265"/>
          </a:xfrm>
          <a:prstGeom prst="rect">
            <a:avLst/>
          </a:prstGeom>
          <a:noFill/>
        </p:spPr>
      </p:pic>
      <p:pic>
        <p:nvPicPr>
          <p:cNvPr id="17" name="Picture 12" descr="C:\KAR\Images KAR\Logo KAR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44681" y="5949280"/>
            <a:ext cx="819807" cy="854061"/>
          </a:xfrm>
          <a:prstGeom prst="rect">
            <a:avLst/>
          </a:prstGeom>
          <a:noFill/>
        </p:spPr>
      </p:pic>
      <p:sp>
        <p:nvSpPr>
          <p:cNvPr id="25" name="Rectangle 24"/>
          <p:cNvSpPr/>
          <p:nvPr/>
        </p:nvSpPr>
        <p:spPr>
          <a:xfrm>
            <a:off x="107504" y="1497558"/>
            <a:ext cx="78931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Année après année, les nouvelles versions de logiciels demandent </a:t>
            </a:r>
            <a:r>
              <a:rPr lang="fr-FR" b="1" dirty="0"/>
              <a:t>toujours plus de ressources</a:t>
            </a:r>
            <a:r>
              <a:rPr lang="fr-FR" dirty="0"/>
              <a:t> (mémoire, processeur, espace disque, carte graphique, etc.) </a:t>
            </a:r>
            <a:r>
              <a:rPr lang="fr-FR" b="1" dirty="0"/>
              <a:t>pour réaliser les mêmes tâches</a:t>
            </a:r>
            <a:r>
              <a:rPr lang="fr-FR" dirty="0"/>
              <a:t>. </a:t>
            </a:r>
          </a:p>
        </p:txBody>
      </p:sp>
      <p:sp>
        <p:nvSpPr>
          <p:cNvPr id="21" name="Titre 1"/>
          <p:cNvSpPr txBox="1">
            <a:spLocks/>
          </p:cNvSpPr>
          <p:nvPr/>
        </p:nvSpPr>
        <p:spPr>
          <a:xfrm>
            <a:off x="-252536" y="-243408"/>
            <a:ext cx="5181600" cy="11430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kumimoji="0" lang="fr-FR" sz="4700" b="0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Verdana" pitchFamily="34" charset="0"/>
                <a:cs typeface="Calibri"/>
              </a:rPr>
              <a:t>Les faits</a:t>
            </a:r>
          </a:p>
        </p:txBody>
      </p:sp>
      <p:pic>
        <p:nvPicPr>
          <p:cNvPr id="1031" name="Picture 7" descr="C:\Users\Hoffmann\Desktop\Sans titre2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75656" y="2708920"/>
            <a:ext cx="4295775" cy="1343025"/>
          </a:xfrm>
          <a:prstGeom prst="rect">
            <a:avLst/>
          </a:prstGeom>
          <a:noFill/>
        </p:spPr>
      </p:pic>
      <p:pic>
        <p:nvPicPr>
          <p:cNvPr id="1033" name="Picture 9" descr="C:\Users\Hoffmann\Desktop\greenit2 - Copie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1520" y="6021288"/>
            <a:ext cx="1152128" cy="280351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C:\Users\Hoffmann\Desktop\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7" name="Picture 12" descr="C:\KAR\Images KAR\Logo KA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44681" y="5949280"/>
            <a:ext cx="819807" cy="854061"/>
          </a:xfrm>
          <a:prstGeom prst="rect">
            <a:avLst/>
          </a:prstGeom>
          <a:noFill/>
        </p:spPr>
      </p:pic>
      <p:pic>
        <p:nvPicPr>
          <p:cNvPr id="5122" name="Picture 2" descr="C:\Users\Hoffmann\Desktop\clock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13343" y="2276872"/>
            <a:ext cx="1373457" cy="1342554"/>
          </a:xfrm>
          <a:prstGeom prst="rect">
            <a:avLst/>
          </a:prstGeom>
          <a:noFill/>
        </p:spPr>
      </p:pic>
      <p:pic>
        <p:nvPicPr>
          <p:cNvPr id="2050" name="Picture 2" descr="C:\Users\Hoffmann\Desktop\082262-green-jelly-icon-business-electrical-plug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249573" y="908720"/>
            <a:ext cx="1565945" cy="1565945"/>
          </a:xfrm>
          <a:prstGeom prst="rect">
            <a:avLst/>
          </a:prstGeom>
          <a:noFill/>
        </p:spPr>
      </p:pic>
      <p:pic>
        <p:nvPicPr>
          <p:cNvPr id="2051" name="Picture 3" descr="C:\Users\Hoffmann\Desktop\euro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16216" y="1603648"/>
            <a:ext cx="457200" cy="457200"/>
          </a:xfrm>
          <a:prstGeom prst="rect">
            <a:avLst/>
          </a:prstGeom>
          <a:noFill/>
        </p:spPr>
      </p:pic>
      <p:pic>
        <p:nvPicPr>
          <p:cNvPr id="20" name="Picture 3" descr="C:\Users\Hoffmann\Desktop\euro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84743" y="1603648"/>
            <a:ext cx="457200" cy="457200"/>
          </a:xfrm>
          <a:prstGeom prst="rect">
            <a:avLst/>
          </a:prstGeom>
          <a:noFill/>
        </p:spPr>
      </p:pic>
      <p:pic>
        <p:nvPicPr>
          <p:cNvPr id="22" name="Picture 3" descr="C:\Users\Hoffmann\Desktop\euro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87481" y="1603648"/>
            <a:ext cx="457200" cy="457200"/>
          </a:xfrm>
          <a:prstGeom prst="rect">
            <a:avLst/>
          </a:prstGeom>
          <a:noFill/>
        </p:spPr>
      </p:pic>
      <p:pic>
        <p:nvPicPr>
          <p:cNvPr id="23" name="Picture 3" descr="C:\Users\Hoffmann\Desktop\euro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229600" y="1603648"/>
            <a:ext cx="457200" cy="457200"/>
          </a:xfrm>
          <a:prstGeom prst="rect">
            <a:avLst/>
          </a:prstGeom>
          <a:noFill/>
        </p:spPr>
      </p:pic>
      <p:sp>
        <p:nvSpPr>
          <p:cNvPr id="25" name="Rectangle 24"/>
          <p:cNvSpPr/>
          <p:nvPr/>
        </p:nvSpPr>
        <p:spPr>
          <a:xfrm>
            <a:off x="251521" y="2645618"/>
            <a:ext cx="789316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Plus de 57</a:t>
            </a:r>
            <a:r>
              <a:rPr lang="fr-FR" b="1" dirty="0"/>
              <a:t> % des utilisateurs</a:t>
            </a:r>
            <a:r>
              <a:rPr lang="fr-FR" dirty="0"/>
              <a:t> avouent ne </a:t>
            </a:r>
            <a:r>
              <a:rPr lang="fr-FR" b="1" dirty="0"/>
              <a:t>jamais éteindre </a:t>
            </a:r>
            <a:r>
              <a:rPr lang="fr-FR" dirty="0"/>
              <a:t>leur PC.</a:t>
            </a:r>
          </a:p>
          <a:p>
            <a:endParaRPr lang="fr-FR" dirty="0"/>
          </a:p>
          <a:p>
            <a:endParaRPr lang="fr-FR" dirty="0"/>
          </a:p>
          <a:p>
            <a:r>
              <a:rPr lang="fr-FR" sz="2400" u="sng" dirty="0"/>
              <a:t>Pourquoi ?</a:t>
            </a:r>
          </a:p>
          <a:p>
            <a:pPr>
              <a:buFontTx/>
              <a:buChar char="-"/>
            </a:pPr>
            <a:r>
              <a:rPr lang="fr-FR" dirty="0"/>
              <a:t> Le démarrage est trop long.</a:t>
            </a:r>
          </a:p>
          <a:p>
            <a:pPr>
              <a:buFontTx/>
              <a:buChar char="-"/>
            </a:pPr>
            <a:r>
              <a:rPr lang="fr-FR" dirty="0"/>
              <a:t> Pour certains, l’écran éteint signifie que le pc l’est aussi.</a:t>
            </a:r>
          </a:p>
          <a:p>
            <a:endParaRPr lang="fr-FR" dirty="0"/>
          </a:p>
          <a:p>
            <a:endParaRPr lang="fr-FR" dirty="0"/>
          </a:p>
          <a:p>
            <a:r>
              <a:rPr lang="fr-FR" b="1" dirty="0"/>
              <a:t>L’écran de veille </a:t>
            </a:r>
            <a:r>
              <a:rPr lang="fr-FR" dirty="0"/>
              <a:t>consomme </a:t>
            </a:r>
            <a:r>
              <a:rPr lang="fr-FR" b="1" dirty="0"/>
              <a:t>beaucoup d’énergie</a:t>
            </a:r>
            <a:r>
              <a:rPr lang="fr-FR" dirty="0"/>
              <a:t>.</a:t>
            </a:r>
          </a:p>
        </p:txBody>
      </p:sp>
      <p:pic>
        <p:nvPicPr>
          <p:cNvPr id="2052" name="Picture 4" descr="C:\Users\Hoffmann\Desktop\Icon Pack\Icon Pack [500.000 icone Windows Vista, XP, Linux, Ubuntu, Mac, Leopard]\Icone (ico)\ScreenSaver8686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187624" y="1268760"/>
            <a:ext cx="1080120" cy="1080120"/>
          </a:xfrm>
          <a:prstGeom prst="rect">
            <a:avLst/>
          </a:prstGeom>
          <a:noFill/>
        </p:spPr>
      </p:pic>
      <p:sp>
        <p:nvSpPr>
          <p:cNvPr id="21" name="Titre 1"/>
          <p:cNvSpPr txBox="1">
            <a:spLocks/>
          </p:cNvSpPr>
          <p:nvPr/>
        </p:nvSpPr>
        <p:spPr>
          <a:xfrm>
            <a:off x="-252536" y="-243408"/>
            <a:ext cx="5181600" cy="11430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kumimoji="0" lang="fr-FR" sz="4700" b="0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Verdana" pitchFamily="34" charset="0"/>
                <a:cs typeface="Calibri"/>
              </a:rPr>
              <a:t>Les faits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867400" y="836713"/>
            <a:ext cx="3276600" cy="533400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3200" dirty="0">
                <a:solidFill>
                  <a:schemeClr val="bg1"/>
                </a:solidFill>
                <a:cs typeface="Verdana"/>
              </a:rPr>
              <a:t>Le Résultat</a:t>
            </a:r>
            <a:endParaRPr lang="fr-FR" sz="3200" dirty="0">
              <a:solidFill>
                <a:schemeClr val="bg1"/>
              </a:solidFill>
            </a:endParaRPr>
          </a:p>
        </p:txBody>
      </p:sp>
      <p:pic>
        <p:nvPicPr>
          <p:cNvPr id="14" name="Picture 2" descr="C:\Users\Hoffmann\Desktop\082262-green-jelly-icon-business-electrical-plug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13967" y="908720"/>
            <a:ext cx="1565945" cy="1565945"/>
          </a:xfrm>
          <a:prstGeom prst="rect">
            <a:avLst/>
          </a:prstGeom>
          <a:noFill/>
        </p:spPr>
      </p:pic>
      <p:pic>
        <p:nvPicPr>
          <p:cNvPr id="15" name="Picture 4" descr="C:\Users\Hoffmann\Desktop\Icon Pack\Icon Pack [500.000 icone Windows Vista, XP, Linux, Ubuntu, Mac, Leopard]\Icone (ico)\ScreenSaver8686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779912" y="1268760"/>
            <a:ext cx="1080120" cy="108012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1000">
              <a:schemeClr val="bg1">
                <a:lumMod val="95000"/>
              </a:schemeClr>
            </a:gs>
            <a:gs pos="83000">
              <a:schemeClr val="bg1">
                <a:lumMod val="6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I:\tes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404664"/>
            <a:ext cx="602932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Espace réservé du contenu 2"/>
          <p:cNvSpPr txBox="1">
            <a:spLocks/>
          </p:cNvSpPr>
          <p:nvPr/>
        </p:nvSpPr>
        <p:spPr>
          <a:xfrm>
            <a:off x="457200" y="1857364"/>
            <a:ext cx="8229600" cy="4268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0" y="2463552"/>
            <a:ext cx="7696200" cy="533400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bg1"/>
                </a:solidFill>
                <a:latin typeface="+mj-lt"/>
                <a:cs typeface="Verdana"/>
              </a:rPr>
              <a:t>Plus de 48 % de gains sur l’empreinte carbone</a:t>
            </a:r>
            <a:endParaRPr lang="fr-FR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590800" y="3831704"/>
            <a:ext cx="6553200" cy="533400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rgbClr val="FFFFFF"/>
                </a:solidFill>
                <a:latin typeface="+mj-lt"/>
                <a:cs typeface="Verdana"/>
              </a:rPr>
              <a:t>et sur la facture d’électricité de vos PC</a:t>
            </a:r>
          </a:p>
        </p:txBody>
      </p:sp>
      <p:pic>
        <p:nvPicPr>
          <p:cNvPr id="8" name="Picture 12" descr="C:\KAR\Images KAR\Logo KAR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44681" y="5949280"/>
            <a:ext cx="819807" cy="854061"/>
          </a:xfrm>
          <a:prstGeom prst="rect">
            <a:avLst/>
          </a:prstGeom>
          <a:noFill/>
        </p:spPr>
      </p:pic>
      <p:pic>
        <p:nvPicPr>
          <p:cNvPr id="16" name="Picture 2" descr="C:\Users\Hoffmann\Desktop\nuage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536" y="5085184"/>
            <a:ext cx="790575" cy="620297"/>
          </a:xfrm>
          <a:prstGeom prst="rect">
            <a:avLst/>
          </a:prstGeom>
          <a:noFill/>
        </p:spPr>
      </p:pic>
      <p:pic>
        <p:nvPicPr>
          <p:cNvPr id="17" name="Picture 2" descr="C:\Users\Hoffmann\Desktop\nuage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67744" y="5661248"/>
            <a:ext cx="1265536" cy="992959"/>
          </a:xfrm>
          <a:prstGeom prst="rect">
            <a:avLst/>
          </a:prstGeom>
          <a:noFill/>
        </p:spPr>
      </p:pic>
      <p:pic>
        <p:nvPicPr>
          <p:cNvPr id="18" name="Picture 2" descr="C:\Users\Hoffmann\Desktop\nuage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08104" y="5301208"/>
            <a:ext cx="1481560" cy="1162454"/>
          </a:xfrm>
          <a:prstGeom prst="rect">
            <a:avLst/>
          </a:prstGeom>
          <a:noFill/>
        </p:spPr>
      </p:pic>
      <p:pic>
        <p:nvPicPr>
          <p:cNvPr id="1026" name="Picture 2" descr="C:\KAR\KAR_TOUT\KAR_TOUT\KAR INTERNET\Eco2\images\testing_by_indLab2.jpg-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67084" y="332656"/>
            <a:ext cx="1587500" cy="1473200"/>
          </a:xfrm>
          <a:prstGeom prst="rect">
            <a:avLst/>
          </a:prstGeom>
          <a:noFill/>
        </p:spPr>
      </p:pic>
      <p:pic>
        <p:nvPicPr>
          <p:cNvPr id="2" name="Picture 2" descr="C:\KAR\KAR_TOUT\KAR_TOUT\KAR INTERNET\site-iakar\img\Comodo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248" y="5671283"/>
            <a:ext cx="3550680" cy="854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Hoffmann\Desktop\Windows8_Compatible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5134" y="1567292"/>
            <a:ext cx="469354" cy="580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7000">
              <a:srgbClr val="FFC000"/>
            </a:gs>
            <a:gs pos="83000">
              <a:srgbClr val="FFFF00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:\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332656"/>
            <a:ext cx="5556241" cy="622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" name="Titre 1"/>
          <p:cNvSpPr txBox="1">
            <a:spLocks/>
          </p:cNvSpPr>
          <p:nvPr/>
        </p:nvSpPr>
        <p:spPr>
          <a:xfrm>
            <a:off x="533400" y="76200"/>
            <a:ext cx="5181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fr-FR" sz="4700" dirty="0">
                <a:solidFill>
                  <a:schemeClr val="bg1"/>
                </a:solidFill>
                <a:ea typeface="Verdana" pitchFamily="34" charset="0"/>
                <a:cs typeface="Calibri"/>
              </a:rPr>
              <a:t>Les bénéfices</a:t>
            </a:r>
          </a:p>
        </p:txBody>
      </p:sp>
      <p:pic>
        <p:nvPicPr>
          <p:cNvPr id="22" name="Picture 12" descr="C:\KAR\Images KAR\Logo KAR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44681" y="5949280"/>
            <a:ext cx="819807" cy="854061"/>
          </a:xfrm>
          <a:prstGeom prst="rect">
            <a:avLst/>
          </a:prstGeom>
          <a:noFill/>
        </p:spPr>
      </p:pic>
      <p:sp>
        <p:nvSpPr>
          <p:cNvPr id="26" name="Rectangle 25"/>
          <p:cNvSpPr/>
          <p:nvPr/>
        </p:nvSpPr>
        <p:spPr>
          <a:xfrm>
            <a:off x="1584176" y="1556792"/>
            <a:ext cx="36358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/>
            <a:r>
              <a:rPr lang="fr-FR" sz="2000" dirty="0">
                <a:solidFill>
                  <a:schemeClr val="bg1">
                    <a:lumMod val="50000"/>
                  </a:schemeClr>
                </a:solidFill>
                <a:ea typeface="Times New Roman"/>
              </a:rPr>
              <a:t>Retour rapide sur investissement</a:t>
            </a:r>
            <a:endParaRPr lang="fr-FR" sz="2000" dirty="0">
              <a:solidFill>
                <a:schemeClr val="bg1">
                  <a:lumMod val="50000"/>
                </a:schemeClr>
              </a:solidFill>
              <a:ea typeface="Times New Roman"/>
              <a:cs typeface="Times New Roman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584176" y="2090192"/>
            <a:ext cx="46440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fr-FR" sz="2000" dirty="0">
                <a:solidFill>
                  <a:schemeClr val="bg1">
                    <a:lumMod val="50000"/>
                  </a:schemeClr>
                </a:solidFill>
                <a:ea typeface="Times New Roman"/>
              </a:rPr>
              <a:t>Augmente l’autonomie de la batterie</a:t>
            </a:r>
            <a:endParaRPr lang="fr-FR" sz="2000" dirty="0">
              <a:solidFill>
                <a:schemeClr val="bg1">
                  <a:lumMod val="50000"/>
                </a:schemeClr>
              </a:solidFill>
              <a:ea typeface="Times New Roman"/>
              <a:cs typeface="Times New Roman"/>
            </a:endParaRPr>
          </a:p>
          <a:p>
            <a:pPr marL="342900" lvl="0" indent="-342900"/>
            <a:endParaRPr lang="fr-FR" sz="2000" dirty="0">
              <a:solidFill>
                <a:schemeClr val="bg1">
                  <a:lumMod val="50000"/>
                </a:schemeClr>
              </a:solidFill>
              <a:ea typeface="Times New Roman"/>
              <a:cs typeface="Times New Roman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584176" y="2651426"/>
            <a:ext cx="50040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/>
            <a:r>
              <a:rPr lang="fr-FR" sz="2000" dirty="0">
                <a:solidFill>
                  <a:schemeClr val="bg1">
                    <a:lumMod val="50000"/>
                  </a:schemeClr>
                </a:solidFill>
                <a:ea typeface="Times New Roman"/>
              </a:rPr>
              <a:t>Accélère les performances de votre ordinateur</a:t>
            </a:r>
            <a:endParaRPr lang="fr-FR" sz="2000" dirty="0">
              <a:solidFill>
                <a:schemeClr val="bg1">
                  <a:lumMod val="50000"/>
                </a:schemeClr>
              </a:solidFill>
              <a:ea typeface="Times New Roman"/>
              <a:cs typeface="Times New Roman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584176" y="3237077"/>
            <a:ext cx="62281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fr-FR" sz="2000" dirty="0">
                <a:solidFill>
                  <a:schemeClr val="bg1">
                    <a:lumMod val="50000"/>
                  </a:schemeClr>
                </a:solidFill>
                <a:ea typeface="Times New Roman"/>
              </a:rPr>
              <a:t>Allonge la durée de vie du matériel avec la domotique</a:t>
            </a:r>
            <a:endParaRPr lang="fr-FR" sz="2000" dirty="0">
              <a:solidFill>
                <a:schemeClr val="bg1">
                  <a:lumMod val="50000"/>
                </a:schemeClr>
              </a:solidFill>
              <a:ea typeface="Times New Roman"/>
              <a:cs typeface="Times New Roman"/>
            </a:endParaRPr>
          </a:p>
          <a:p>
            <a:pPr marL="342900" lvl="0" indent="-342900"/>
            <a:endParaRPr lang="fr-FR" sz="2000" dirty="0">
              <a:solidFill>
                <a:schemeClr val="tx1">
                  <a:lumMod val="50000"/>
                  <a:lumOff val="50000"/>
                </a:schemeClr>
              </a:solidFill>
              <a:ea typeface="Times New Roman"/>
              <a:cs typeface="Times New Roman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592560" y="3845079"/>
            <a:ext cx="46356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/>
            <a:r>
              <a:rPr lang="fr-FR" sz="2000" dirty="0">
                <a:solidFill>
                  <a:schemeClr val="bg1">
                    <a:lumMod val="50000"/>
                  </a:schemeClr>
                </a:solidFill>
                <a:ea typeface="Times New Roman"/>
              </a:rPr>
              <a:t>Baisse la température de votre processeur</a:t>
            </a:r>
            <a:endParaRPr lang="fr-FR" sz="2000" dirty="0">
              <a:solidFill>
                <a:schemeClr val="bg1">
                  <a:lumMod val="50000"/>
                </a:schemeClr>
              </a:solidFill>
              <a:ea typeface="Times New Roman"/>
              <a:cs typeface="Times New Roman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592560" y="4453081"/>
            <a:ext cx="39239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/>
            <a:r>
              <a:rPr lang="fr-FR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Réduit le nombre de redémarrages</a:t>
            </a:r>
            <a:endParaRPr lang="fr-FR" sz="2000" dirty="0">
              <a:solidFill>
                <a:schemeClr val="bg1">
                  <a:lumMod val="50000"/>
                </a:schemeClr>
              </a:solidFill>
              <a:ea typeface="Times New Roman"/>
              <a:cs typeface="Times New Roman"/>
            </a:endParaRPr>
          </a:p>
        </p:txBody>
      </p:sp>
      <p:pic>
        <p:nvPicPr>
          <p:cNvPr id="3075" name="Picture 3" descr="C:\Users\Hoffmann\Desktop\battery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44376" y="5883497"/>
            <a:ext cx="785863" cy="785863"/>
          </a:xfrm>
          <a:prstGeom prst="rect">
            <a:avLst/>
          </a:prstGeom>
          <a:noFill/>
        </p:spPr>
      </p:pic>
      <p:pic>
        <p:nvPicPr>
          <p:cNvPr id="3076" name="Picture 4" descr="C:\Users\Hoffmann\Desktop\424px-Temperature_down.svg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24496" y="5589240"/>
            <a:ext cx="703708" cy="995813"/>
          </a:xfrm>
          <a:prstGeom prst="rect">
            <a:avLst/>
          </a:prstGeom>
          <a:noFill/>
        </p:spPr>
      </p:pic>
      <p:pic>
        <p:nvPicPr>
          <p:cNvPr id="3078" name="Picture 6" descr="C:\Users\Hoffmann\Desktop\gold-star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160512" y="1580893"/>
            <a:ext cx="328068" cy="312668"/>
          </a:xfrm>
          <a:prstGeom prst="rect">
            <a:avLst/>
          </a:prstGeom>
          <a:noFill/>
        </p:spPr>
      </p:pic>
      <p:pic>
        <p:nvPicPr>
          <p:cNvPr id="38" name="Picture 6" descr="C:\Users\Hoffmann\Desktop\gold-star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160512" y="2132321"/>
            <a:ext cx="328068" cy="312668"/>
          </a:xfrm>
          <a:prstGeom prst="rect">
            <a:avLst/>
          </a:prstGeom>
          <a:noFill/>
        </p:spPr>
      </p:pic>
      <p:pic>
        <p:nvPicPr>
          <p:cNvPr id="39" name="Picture 6" descr="C:\Users\Hoffmann\Desktop\gold-star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147588" y="2661013"/>
            <a:ext cx="328068" cy="312668"/>
          </a:xfrm>
          <a:prstGeom prst="rect">
            <a:avLst/>
          </a:prstGeom>
          <a:noFill/>
        </p:spPr>
      </p:pic>
      <p:pic>
        <p:nvPicPr>
          <p:cNvPr id="40" name="Picture 6" descr="C:\Users\Hoffmann\Desktop\gold-star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147588" y="3237077"/>
            <a:ext cx="328068" cy="312668"/>
          </a:xfrm>
          <a:prstGeom prst="rect">
            <a:avLst/>
          </a:prstGeom>
          <a:noFill/>
        </p:spPr>
      </p:pic>
      <p:pic>
        <p:nvPicPr>
          <p:cNvPr id="41" name="Picture 6" descr="C:\Users\Hoffmann\Desktop\gold-star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147588" y="3860513"/>
            <a:ext cx="328068" cy="312668"/>
          </a:xfrm>
          <a:prstGeom prst="rect">
            <a:avLst/>
          </a:prstGeom>
          <a:noFill/>
        </p:spPr>
      </p:pic>
      <p:pic>
        <p:nvPicPr>
          <p:cNvPr id="42" name="Picture 6" descr="C:\Users\Hoffmann\Desktop\gold-star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135954" y="4468515"/>
            <a:ext cx="328068" cy="312668"/>
          </a:xfrm>
          <a:prstGeom prst="rect">
            <a:avLst/>
          </a:prstGeom>
          <a:noFill/>
        </p:spPr>
      </p:pic>
      <p:pic>
        <p:nvPicPr>
          <p:cNvPr id="43" name="Picture 6" descr="C:\Users\Hoffmann\Desktop\gold-star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135954" y="5101778"/>
            <a:ext cx="328068" cy="312668"/>
          </a:xfrm>
          <a:prstGeom prst="rect">
            <a:avLst/>
          </a:prstGeom>
          <a:noFill/>
        </p:spPr>
      </p:pic>
      <p:pic>
        <p:nvPicPr>
          <p:cNvPr id="3079" name="Picture 7" descr="C:\Users\Hoffmann\Desktop\electricity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604616" y="5883497"/>
            <a:ext cx="701556" cy="701556"/>
          </a:xfrm>
          <a:prstGeom prst="rect">
            <a:avLst/>
          </a:prstGeom>
          <a:noFill/>
        </p:spPr>
      </p:pic>
      <p:pic>
        <p:nvPicPr>
          <p:cNvPr id="3080" name="Picture 8" descr="C:\Users\Hoffmann\Desktop\credit_card_green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678312" y="5757525"/>
            <a:ext cx="973808" cy="973808"/>
          </a:xfrm>
          <a:prstGeom prst="rect">
            <a:avLst/>
          </a:prstGeom>
          <a:noFill/>
        </p:spPr>
      </p:pic>
      <p:pic>
        <p:nvPicPr>
          <p:cNvPr id="23" name="Picture 2" descr="C:\Users\Hoffmann\Desktop\idee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459663" y="261938"/>
            <a:ext cx="1219200" cy="1219200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1596834" y="5045114"/>
            <a:ext cx="34792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>
                <a:solidFill>
                  <a:schemeClr val="bg1">
                    <a:lumMod val="50000"/>
                  </a:schemeClr>
                </a:solidFill>
                <a:ea typeface="Times New Roman"/>
              </a:rPr>
              <a:t>Meilleure stratégie énergétique</a:t>
            </a:r>
            <a:endParaRPr lang="fr-FR" sz="2000" dirty="0"/>
          </a:p>
        </p:txBody>
      </p:sp>
    </p:spTree>
    <p:custDataLst>
      <p:tags r:id="rId1"/>
    </p:custData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C:\Users\Hoffmann\Desktop\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9" name="Espace réservé du contenu 2"/>
          <p:cNvSpPr txBox="1">
            <a:spLocks/>
          </p:cNvSpPr>
          <p:nvPr/>
        </p:nvSpPr>
        <p:spPr>
          <a:xfrm>
            <a:off x="457200" y="1641340"/>
            <a:ext cx="8229600" cy="4268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2483768" y="908720"/>
            <a:ext cx="6660232" cy="523220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fr-FR" sz="2800" dirty="0">
                <a:solidFill>
                  <a:schemeClr val="bg1"/>
                </a:solidFill>
                <a:latin typeface="+mj-lt"/>
                <a:cs typeface="Verdana"/>
              </a:rPr>
              <a:t>Une interface complète</a:t>
            </a:r>
            <a:endParaRPr lang="fr-FR" sz="2800" dirty="0">
              <a:solidFill>
                <a:srgbClr val="ADD14C"/>
              </a:solidFill>
              <a:latin typeface="+mj-lt"/>
            </a:endParaRPr>
          </a:p>
        </p:txBody>
      </p:sp>
      <p:pic>
        <p:nvPicPr>
          <p:cNvPr id="20" name="Picture 12" descr="C:\KAR\Images KAR\Logo KA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44681" y="5949280"/>
            <a:ext cx="819807" cy="854061"/>
          </a:xfrm>
          <a:prstGeom prst="rect">
            <a:avLst/>
          </a:prstGeom>
          <a:noFill/>
        </p:spPr>
      </p:pic>
      <p:pic>
        <p:nvPicPr>
          <p:cNvPr id="2052" name="Picture 4" descr="C:\Users\Hoffmann\Desktop\Icon Pack\Icon Pack [500.000 icone Windows Vista, XP, Linux, Ubuntu, Mac, Leopard]\Icone (ico)\clean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0152" y="2420888"/>
            <a:ext cx="648617" cy="648617"/>
          </a:xfrm>
          <a:prstGeom prst="rect">
            <a:avLst/>
          </a:prstGeom>
          <a:noFill/>
        </p:spPr>
      </p:pic>
      <p:sp>
        <p:nvSpPr>
          <p:cNvPr id="28" name="ZoneTexte 27"/>
          <p:cNvSpPr txBox="1"/>
          <p:nvPr/>
        </p:nvSpPr>
        <p:spPr>
          <a:xfrm>
            <a:off x="6588224" y="2420888"/>
            <a:ext cx="201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/>
              <a:t>Explicative</a:t>
            </a:r>
          </a:p>
        </p:txBody>
      </p:sp>
      <p:pic>
        <p:nvPicPr>
          <p:cNvPr id="29" name="Picture 4" descr="C:\Users\Hoffmann\Desktop\Icon Pack\Icon Pack [500.000 icone Windows Vista, XP, Linux, Ubuntu, Mac, Leopard]\Icone (ico)\clean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0152" y="3140423"/>
            <a:ext cx="648617" cy="648617"/>
          </a:xfrm>
          <a:prstGeom prst="rect">
            <a:avLst/>
          </a:prstGeom>
          <a:noFill/>
        </p:spPr>
      </p:pic>
      <p:sp>
        <p:nvSpPr>
          <p:cNvPr id="33" name="ZoneTexte 32"/>
          <p:cNvSpPr txBox="1"/>
          <p:nvPr/>
        </p:nvSpPr>
        <p:spPr>
          <a:xfrm>
            <a:off x="6588225" y="3204265"/>
            <a:ext cx="2555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/>
              <a:t>Animée</a:t>
            </a:r>
          </a:p>
        </p:txBody>
      </p:sp>
      <p:pic>
        <p:nvPicPr>
          <p:cNvPr id="34" name="Picture 4" descr="C:\Users\Hoffmann\Desktop\Icon Pack\Icon Pack [500.000 icone Windows Vista, XP, Linux, Ubuntu, Mac, Leopard]\Icone (ico)\clean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0152" y="3932511"/>
            <a:ext cx="648617" cy="648617"/>
          </a:xfrm>
          <a:prstGeom prst="rect">
            <a:avLst/>
          </a:prstGeom>
          <a:noFill/>
        </p:spPr>
      </p:pic>
      <p:sp>
        <p:nvSpPr>
          <p:cNvPr id="18" name="ZoneTexte 17"/>
          <p:cNvSpPr txBox="1"/>
          <p:nvPr/>
        </p:nvSpPr>
        <p:spPr>
          <a:xfrm>
            <a:off x="6552728" y="4005064"/>
            <a:ext cx="2555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/>
              <a:t>Paramétrable</a:t>
            </a:r>
          </a:p>
        </p:txBody>
      </p:sp>
      <p:sp>
        <p:nvSpPr>
          <p:cNvPr id="23" name="Titre 1"/>
          <p:cNvSpPr txBox="1">
            <a:spLocks/>
          </p:cNvSpPr>
          <p:nvPr/>
        </p:nvSpPr>
        <p:spPr>
          <a:xfrm>
            <a:off x="182488" y="-243408"/>
            <a:ext cx="5613648" cy="11430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925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fr-FR" sz="4800" dirty="0">
                <a:solidFill>
                  <a:schemeClr val="bg1"/>
                </a:solidFill>
                <a:ea typeface="Verdana" pitchFamily="34" charset="0"/>
                <a:cs typeface="Calibri"/>
              </a:rPr>
              <a:t>Gérer la consommation</a:t>
            </a:r>
          </a:p>
        </p:txBody>
      </p:sp>
      <p:pic>
        <p:nvPicPr>
          <p:cNvPr id="15" name="Picture 2" descr="C:\KAR\KAR_TOUT\KAR_TOUT\I.-A.Eco\Aide_Eco_FR\ia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2844" y="1857364"/>
            <a:ext cx="5683379" cy="4429156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SFLASH" val="C:\Documents and Settings\Pierre\Bureau\Pierre\AVOB\PFE\Images\animation_avob.swf"/>
  <p:tag name="WSFLAPOS" val="before"/>
  <p:tag name="WSNEWSLIDE" val=" No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SFLASH" val="C:\Documents and Settings\Pierre\Bureau\Pierre\AVOB\PFE\Images\animation_avob.swf"/>
  <p:tag name="WSFLAPOS" val="before"/>
  <p:tag name="WSNEWSLIDE" val=" No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SFLASH" val="C:\Documents and Settings\Pierre\Bureau\Pierre\AVOB\PFE\Images\animation_avob.swf"/>
  <p:tag name="WSFLAPOS" val="before"/>
  <p:tag name="WSNEWSLIDE" val=" No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SFLASH" val="C:\Documents and Settings\Pierre\Bureau\Pierre\AVOB\PFE\Images\animation_avob.swf"/>
  <p:tag name="WSFLAPOS" val="before"/>
  <p:tag name="WSNEWSLIDE" val=" No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SFLASH" val="C:\Documents and Settings\Pierre\Bureau\Pierre\AVOB\PFE\Images\animation_avob.swf"/>
  <p:tag name="WSFLAPOS" val="before"/>
  <p:tag name="WSNEWSLIDE" val=" No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SFLASH" val="C:\Documents and Settings\Pierre\Bureau\Pierre\AVOB\PFE\Images\animation_avob.swf"/>
  <p:tag name="WSFLAPOS" val="before"/>
  <p:tag name="WSNEWSLIDE" val=" No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SFLASH" val="C:\Documents and Settings\Pierre\Bureau\Pierre\AVOB\PFE\Images\animation_avob.swf"/>
  <p:tag name="WSFLAPOS" val="before"/>
  <p:tag name="WSNEWSLIDE" val=" No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SFLASH" val="C:\Documents and Settings\Pierre\Bureau\Pierre\AVOB\PFE\Images\animation_avob.swf"/>
  <p:tag name="WSFLAPOS" val="before"/>
  <p:tag name="WSNEWSLIDE" val=" No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SFLASH" val="C:\Documents and Settings\Pierre\Bureau\Pierre\AVOB\PFE\Images\animation_avob.swf"/>
  <p:tag name="WSFLAPOS" val="before"/>
  <p:tag name="WSNEWSLIDE" val=" No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SFLASH" val="C:\Documents and Settings\Pierre\Bureau\Pierre\AVOB\PFE\Images\animation_avob.swf"/>
  <p:tag name="WSFLAPOS" val="before"/>
  <p:tag name="WSNEWSLIDE" val=" No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SFLASH" val="C:\Documents and Settings\Pierre\Bureau\Pierre\AVOB\PFE\Images\animation_avob.swf"/>
  <p:tag name="WSFLAPOS" val="before"/>
  <p:tag name="WSNEWSLIDE" val=" No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SFLASH" val="C:\Documents and Settings\Pierre\Bureau\Pierre\AVOB\PFE\Images\animation_avob.swf"/>
  <p:tag name="WSFLAPOS" val="before"/>
  <p:tag name="WSNEWSLIDE" val=" No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SFLASH" val="C:\Documents and Settings\Pierre\Bureau\Pierre\AVOB\PFE\Images\animation_avob.swf"/>
  <p:tag name="WSFLAPOS" val="before"/>
  <p:tag name="WSNEWSLIDE" val=" No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SFLASH" val="C:\Documents and Settings\Pierre\Bureau\Pierre\AVOB\PFE\Images\animation_avob.swf"/>
  <p:tag name="WSFLAPOS" val="before"/>
  <p:tag name="WSNEWSLIDE" val=" No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SFLASH" val="C:\Documents and Settings\Pierre\Bureau\Pierre\AVOB\PFE\Images\animation_avob.swf"/>
  <p:tag name="WSFLAPOS" val="before"/>
  <p:tag name="WSNEWSLIDE" val=" No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SFLASH" val="C:\Documents and Settings\Pierre\Bureau\Pierre\AVOB\PFE\Images\animation_avob.swf"/>
  <p:tag name="WSFLAPOS" val="before"/>
  <p:tag name="WSNEWSLIDE" val=" No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SFLASH" val="C:\Documents and Settings\Pierre\Bureau\Pierre\AVOB\PFE\Images\animation_avob.swf"/>
  <p:tag name="WSFLAPOS" val="before"/>
  <p:tag name="WSNEWSLIDE" val=" No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SFLASH" val="C:\Documents and Settings\Pierre\Bureau\Pierre\AVOB\PFE\Images\animation_avob.swf"/>
  <p:tag name="WSFLAPOS" val="before"/>
  <p:tag name="WSNEWSLIDE" val=" No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SFLASH" val="C:\Documents and Settings\Pierre\Bureau\Pierre\AVOB\PFE\Images\animation_avob.swf"/>
  <p:tag name="WSFLAPOS" val="before"/>
  <p:tag name="WSNEWSLIDE" val=" No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SFLASH" val="C:\Documents and Settings\Pierre\Bureau\Pierre\AVOB\PFE\Images\animation_avob.swf"/>
  <p:tag name="WSFLAPOS" val="before"/>
  <p:tag name="WSNEWSLIDE" val=" No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SFLASH" val="C:\Documents and Settings\Pierre\Bureau\Pierre\AVOB\PFE\Images\animation_avob.swf"/>
  <p:tag name="WSFLAPOS" val="before"/>
  <p:tag name="WSNEWSLIDE" val=" No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SFLASH" val="C:\Documents and Settings\Pierre\Bureau\Pierre\AVOB\PFE\Images\animation_avob.swf"/>
  <p:tag name="WSFLAPOS" val="before"/>
  <p:tag name="WSNEWSLIDE" val=" No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SFLASH" val="C:\Documents and Settings\Pierre\Bureau\Pierre\AVOB\PFE\Images\animation_avob.swf"/>
  <p:tag name="WSFLAPOS" val="before"/>
  <p:tag name="WSNEWSLIDE" val=" No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SFLASH" val="C:\Documents and Settings\Pierre\Bureau\Pierre\AVOB\PFE\Images\animation_avob.swf"/>
  <p:tag name="WSFLAPOS" val="before"/>
  <p:tag name="WSNEWSLIDE" val=" No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SFLASH" val="C:\Documents and Settings\Pierre\Bureau\Pierre\AVOB\PFE\Images\animation_avob.swf"/>
  <p:tag name="WSFLAPOS" val="before"/>
  <p:tag name="WSNEWSLIDE" val=" No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7633</TotalTime>
  <Words>904</Words>
  <Application>Microsoft Office PowerPoint</Application>
  <PresentationFormat>Affichage à l'écran (4:3)</PresentationFormat>
  <Paragraphs>192</Paragraphs>
  <Slides>26</Slides>
  <Notes>25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31" baseType="lpstr">
      <vt:lpstr>Arial</vt:lpstr>
      <vt:lpstr>Calibri</vt:lpstr>
      <vt:lpstr>Times New Roman</vt:lpstr>
      <vt:lpstr>Verdana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Hoffmann</dc:creator>
  <cp:lastModifiedBy>Alexander Hoffmann</cp:lastModifiedBy>
  <cp:revision>207</cp:revision>
  <dcterms:created xsi:type="dcterms:W3CDTF">2011-02-25T09:33:28Z</dcterms:created>
  <dcterms:modified xsi:type="dcterms:W3CDTF">2024-03-29T08:51:26Z</dcterms:modified>
</cp:coreProperties>
</file>