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83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82" r:id="rId14"/>
    <p:sldId id="284" r:id="rId15"/>
    <p:sldId id="267" r:id="rId16"/>
    <p:sldId id="268" r:id="rId17"/>
    <p:sldId id="269" r:id="rId18"/>
    <p:sldId id="270" r:id="rId19"/>
    <p:sldId id="272" r:id="rId20"/>
    <p:sldId id="274" r:id="rId21"/>
    <p:sldId id="277" r:id="rId22"/>
    <p:sldId id="285" r:id="rId23"/>
    <p:sldId id="28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0D69-7462-485D-A06E-5A495D534DB5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4A98-E66A-4408-B3DD-7BE88B7238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0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ia-kar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49.gif"/><Relationship Id="rId5" Type="http://schemas.openxmlformats.org/officeDocument/2006/relationships/image" Target="../media/image3.png"/><Relationship Id="rId4" Type="http://schemas.openxmlformats.org/officeDocument/2006/relationships/image" Target="../media/image4.jpe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53.png"/><Relationship Id="rId11" Type="http://schemas.openxmlformats.org/officeDocument/2006/relationships/hyperlink" Target="https://www.ia-kar.com/" TargetMode="External"/><Relationship Id="rId5" Type="http://schemas.openxmlformats.org/officeDocument/2006/relationships/image" Target="../media/image2.png"/><Relationship Id="rId10" Type="http://schemas.openxmlformats.org/officeDocument/2006/relationships/hyperlink" Target="mailto:alexander.hoffmann@ia-kar.com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8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Hoffmann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0" y="76200"/>
            <a:ext cx="6300192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KAR Energy Software</a:t>
            </a:r>
          </a:p>
        </p:txBody>
      </p:sp>
      <p:pic>
        <p:nvPicPr>
          <p:cNvPr id="11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60874" y="6309320"/>
            <a:ext cx="296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7"/>
              </a:rPr>
              <a:t>http://www.ia-kar.com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370385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Es regelt die Leistung Ihres PCs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05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348880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588224" y="23488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Einfach</a:t>
            </a:r>
          </a:p>
        </p:txBody>
      </p:sp>
      <p:pic>
        <p:nvPicPr>
          <p:cNvPr id="2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068415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6588225" y="3068415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Automatisch</a:t>
            </a:r>
          </a:p>
        </p:txBody>
      </p:sp>
      <p:pic>
        <p:nvPicPr>
          <p:cNvPr id="3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860503"/>
            <a:ext cx="648617" cy="648617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6588225" y="3860503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Transparente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95536" y="-99392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Verbrauchsverwaltung</a:t>
            </a:r>
          </a:p>
        </p:txBody>
      </p:sp>
      <p:pic>
        <p:nvPicPr>
          <p:cNvPr id="14" name="Picture 3" descr="C:\KAR\KAR_TOUT\KAR_TOUT\I.-A.Eco\Aide_Eco_EN\mod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643050"/>
            <a:ext cx="5572164" cy="4342484"/>
          </a:xfrm>
          <a:prstGeom prst="rect">
            <a:avLst/>
          </a:prstGeom>
          <a:noFill/>
        </p:spPr>
      </p:pic>
      <p:sp>
        <p:nvSpPr>
          <p:cNvPr id="15" name="Ellipse 14"/>
          <p:cNvSpPr/>
          <p:nvPr/>
        </p:nvSpPr>
        <p:spPr>
          <a:xfrm>
            <a:off x="3000364" y="2928934"/>
            <a:ext cx="2571768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370385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800" y="908720"/>
            <a:ext cx="65532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Es passt sich den RAM Ihres PC an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595269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5436641" y="2595269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Beschleunigung des Systems</a:t>
            </a:r>
            <a:endParaRPr lang="fr-FR" sz="3200" b="1" dirty="0"/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569" y="3890868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5436641" y="389086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Überhitzung</a:t>
            </a:r>
            <a:endParaRPr lang="fr-FR" sz="3200" b="1" dirty="0"/>
          </a:p>
        </p:txBody>
      </p:sp>
      <p:pic>
        <p:nvPicPr>
          <p:cNvPr id="4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569" y="4683501"/>
            <a:ext cx="648617" cy="648617"/>
          </a:xfrm>
          <a:prstGeom prst="rect">
            <a:avLst/>
          </a:prstGeom>
          <a:noFill/>
        </p:spPr>
      </p:pic>
      <p:sp>
        <p:nvSpPr>
          <p:cNvPr id="47" name="ZoneTexte 46"/>
          <p:cNvSpPr txBox="1"/>
          <p:nvPr/>
        </p:nvSpPr>
        <p:spPr>
          <a:xfrm>
            <a:off x="5436641" y="4683501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Mehr Stabilität</a:t>
            </a:r>
            <a:endParaRPr lang="fr-FR" sz="32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95536" y="-99392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Verbrauchsverwaltung</a:t>
            </a:r>
          </a:p>
        </p:txBody>
      </p:sp>
      <p:pic>
        <p:nvPicPr>
          <p:cNvPr id="23" name="Picture 2" descr="C:\KAR\KAR_TOUT\KAR_TOUT\KAR INTERNET\Eco2\diff\images\commen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060848"/>
            <a:ext cx="4562475" cy="4410075"/>
          </a:xfrm>
          <a:prstGeom prst="rect">
            <a:avLst/>
          </a:prstGeom>
          <a:noFill/>
        </p:spPr>
      </p:pic>
      <p:pic>
        <p:nvPicPr>
          <p:cNvPr id="24" name="Picture 3" descr="C:\KAR\KAR_TOUT\KAR_TOUT\KAR INTERNET\Eco2\diff\images\commen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060848"/>
            <a:ext cx="4562475" cy="441007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5112331" y="5639184"/>
            <a:ext cx="32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5 mal </a:t>
            </a:r>
            <a:r>
              <a:rPr lang="fr-FR" sz="3200" b="1" dirty="0" err="1">
                <a:solidFill>
                  <a:srgbClr val="00B050"/>
                </a:solidFill>
              </a:rPr>
              <a:t>schneller</a:t>
            </a:r>
            <a:r>
              <a:rPr lang="fr-FR" sz="3200" b="1" dirty="0">
                <a:solidFill>
                  <a:srgbClr val="00B050"/>
                </a:solidFill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395536" y="-99392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Verbrauchsverwaltung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370385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908720"/>
            <a:ext cx="4343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Es kühlt den Prozessor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445224"/>
            <a:ext cx="648617" cy="648617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864096" y="5157192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Verlängerte Lebensdauer</a:t>
            </a:r>
            <a:endParaRPr lang="fr-FR" sz="3200" b="1" dirty="0"/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444679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960985" y="5157192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Verbrauch</a:t>
            </a:r>
            <a:endParaRPr lang="fr-FR" sz="3200" b="1" dirty="0"/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444679"/>
            <a:ext cx="648617" cy="64861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660777" y="5157192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Ersparnis der Batterie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4096" y="2419300"/>
            <a:ext cx="7488832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864096" y="357142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864096" y="400347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64096" y="3139380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864096" y="3139380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376264" y="3139380"/>
            <a:ext cx="3024336" cy="86409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400600" y="4003476"/>
            <a:ext cx="29523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-432048" y="378745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864096" y="5083596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5400000" flipH="1" flipV="1">
            <a:off x="684076" y="238250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8064896" y="5083596"/>
            <a:ext cx="5395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2008" y="29233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55°C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704856" y="41474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45°C</a:t>
            </a:r>
          </a:p>
        </p:txBody>
      </p:sp>
      <p:cxnSp>
        <p:nvCxnSpPr>
          <p:cNvPr id="61" name="Connecteur droit 60"/>
          <p:cNvCxnSpPr/>
          <p:nvPr/>
        </p:nvCxnSpPr>
        <p:spPr>
          <a:xfrm>
            <a:off x="864096" y="27073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864096" y="443552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864096" y="486757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043608" y="1671191"/>
            <a:ext cx="34928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Test </a:t>
            </a:r>
            <a:r>
              <a:rPr lang="fr-FR" sz="2400" b="1" dirty="0" err="1"/>
              <a:t>auf</a:t>
            </a:r>
            <a:r>
              <a:rPr lang="fr-FR" sz="2400" b="1" dirty="0"/>
              <a:t> Intel Celeron 900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891643"/>
            <a:ext cx="4343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Wake </a:t>
            </a:r>
            <a:r>
              <a:rPr lang="de-DE" sz="2800" dirty="0" err="1"/>
              <a:t>Up</a:t>
            </a:r>
            <a:r>
              <a:rPr lang="de-DE" sz="2800" dirty="0"/>
              <a:t> on </a:t>
            </a:r>
            <a:r>
              <a:rPr lang="de-DE" sz="2800" dirty="0" err="1"/>
              <a:t>StandBy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8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924399"/>
            <a:ext cx="648617" cy="648617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6084168" y="1916287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Kein</a:t>
            </a:r>
            <a:r>
              <a:rPr lang="fr-FR" sz="3200" b="1" dirty="0"/>
              <a:t> </a:t>
            </a:r>
            <a:r>
              <a:rPr lang="fr-FR" sz="3200" b="1" dirty="0" err="1"/>
              <a:t>Abfall</a:t>
            </a:r>
            <a:endParaRPr lang="fr-FR" sz="3200" b="1" dirty="0"/>
          </a:p>
        </p:txBody>
      </p:sp>
      <p:pic>
        <p:nvPicPr>
          <p:cNvPr id="28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592" y="1916287"/>
            <a:ext cx="648617" cy="648617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6084168" y="2927846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Bereit</a:t>
            </a:r>
            <a:r>
              <a:rPr lang="fr-FR" sz="3200" b="1" dirty="0"/>
              <a:t> </a:t>
            </a:r>
            <a:r>
              <a:rPr lang="fr-FR" sz="3200" b="1" dirty="0" err="1"/>
              <a:t>zu</a:t>
            </a:r>
            <a:r>
              <a:rPr lang="fr-FR" sz="3200" b="1" dirty="0"/>
              <a:t> </a:t>
            </a:r>
            <a:r>
              <a:rPr lang="fr-FR" sz="3200" b="1" dirty="0" err="1"/>
              <a:t>arbeiten</a:t>
            </a:r>
            <a:endParaRPr lang="fr-FR" sz="3200" b="1" dirty="0"/>
          </a:p>
        </p:txBody>
      </p:sp>
      <p:pic>
        <p:nvPicPr>
          <p:cNvPr id="3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551" y="4292551"/>
            <a:ext cx="648617" cy="648617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6085184" y="4295998"/>
            <a:ext cx="1871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Zeit</a:t>
            </a:r>
            <a:r>
              <a:rPr lang="fr-FR" sz="3200" b="1" dirty="0"/>
              <a:t> </a:t>
            </a:r>
            <a:r>
              <a:rPr lang="fr-FR" sz="3200" b="1" dirty="0" err="1"/>
              <a:t>sparend</a:t>
            </a:r>
            <a:endParaRPr lang="fr-FR" sz="3200" b="1" dirty="0"/>
          </a:p>
        </p:txBody>
      </p:sp>
      <p:pic>
        <p:nvPicPr>
          <p:cNvPr id="36" name="Picture 3" descr="C:\Users\Hoffmann\Desktop\transformer-pc-reve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988840"/>
            <a:ext cx="2448272" cy="2448272"/>
          </a:xfrm>
          <a:prstGeom prst="rect">
            <a:avLst/>
          </a:prstGeom>
          <a:noFill/>
        </p:spPr>
      </p:pic>
      <p:pic>
        <p:nvPicPr>
          <p:cNvPr id="37" name="Picture 5" descr="C:\Users\Hoffmann\Desktop\18977-red-green-button-s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653136"/>
            <a:ext cx="3168352" cy="1532455"/>
          </a:xfrm>
          <a:prstGeom prst="rect">
            <a:avLst/>
          </a:prstGeom>
          <a:noFill/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395536" y="-99392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Verbrauchsverwaltung</a:t>
            </a:r>
          </a:p>
        </p:txBody>
      </p:sp>
      <p:sp>
        <p:nvSpPr>
          <p:cNvPr id="15" name="ZoneTexte 1"/>
          <p:cNvSpPr txBox="1"/>
          <p:nvPr/>
        </p:nvSpPr>
        <p:spPr>
          <a:xfrm>
            <a:off x="454999" y="6341676"/>
            <a:ext cx="427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Wake On </a:t>
            </a:r>
            <a:r>
              <a:rPr lang="fr-FR" sz="2400" b="1" dirty="0" err="1"/>
              <a:t>Timer</a:t>
            </a:r>
            <a:r>
              <a:rPr lang="fr-FR" sz="2400" b="1" dirty="0"/>
              <a:t> / Wake On 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95536" y="-99392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Verbrauchsverwaltung</a:t>
            </a:r>
          </a:p>
        </p:txBody>
      </p:sp>
      <p:pic>
        <p:nvPicPr>
          <p:cNvPr id="38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4427984" y="908720"/>
            <a:ext cx="4716016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Lichtintensität Verwaltung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4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4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56" y="5732711"/>
            <a:ext cx="648617" cy="648617"/>
          </a:xfrm>
          <a:prstGeom prst="rect">
            <a:avLst/>
          </a:prstGeom>
          <a:noFill/>
        </p:spPr>
      </p:pic>
      <p:sp>
        <p:nvSpPr>
          <p:cNvPr id="42" name="ZoneTexte 41"/>
          <p:cNvSpPr txBox="1"/>
          <p:nvPr/>
        </p:nvSpPr>
        <p:spPr>
          <a:xfrm>
            <a:off x="2699792" y="494062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Lebensdauer der Batterie</a:t>
            </a:r>
            <a:endParaRPr lang="fr-FR" sz="3200" b="1" dirty="0"/>
          </a:p>
        </p:txBody>
      </p:sp>
      <p:pic>
        <p:nvPicPr>
          <p:cNvPr id="4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216" y="4940623"/>
            <a:ext cx="648617" cy="648617"/>
          </a:xfrm>
          <a:prstGeom prst="rect">
            <a:avLst/>
          </a:prstGeom>
          <a:noFill/>
        </p:spPr>
      </p:pic>
      <p:sp>
        <p:nvSpPr>
          <p:cNvPr id="44" name="ZoneTexte 43"/>
          <p:cNvSpPr txBox="1"/>
          <p:nvPr/>
        </p:nvSpPr>
        <p:spPr>
          <a:xfrm>
            <a:off x="1152128" y="5736158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Immer aktiv</a:t>
            </a:r>
            <a:endParaRPr lang="fr-FR" sz="3200" b="1" dirty="0"/>
          </a:p>
        </p:txBody>
      </p:sp>
      <p:pic>
        <p:nvPicPr>
          <p:cNvPr id="45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559" y="5732711"/>
            <a:ext cx="648617" cy="648617"/>
          </a:xfrm>
          <a:prstGeom prst="rect">
            <a:avLst/>
          </a:prstGeom>
          <a:noFill/>
        </p:spPr>
      </p:pic>
      <p:sp>
        <p:nvSpPr>
          <p:cNvPr id="46" name="ZoneTexte 45"/>
          <p:cNvSpPr txBox="1"/>
          <p:nvPr/>
        </p:nvSpPr>
        <p:spPr>
          <a:xfrm>
            <a:off x="6157192" y="5736158"/>
            <a:ext cx="187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Wirksam</a:t>
            </a:r>
            <a:endParaRPr lang="fr-FR" sz="3200" b="1" dirty="0"/>
          </a:p>
        </p:txBody>
      </p:sp>
      <p:pic>
        <p:nvPicPr>
          <p:cNvPr id="47" name="Picture 2" descr="C:\KAR\KAR_TOUT\KAR_TOUT\KAR\Images\lapt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852560"/>
            <a:ext cx="3384376" cy="3160616"/>
          </a:xfrm>
          <a:prstGeom prst="rect">
            <a:avLst/>
          </a:prstGeom>
          <a:noFill/>
        </p:spPr>
      </p:pic>
      <p:sp>
        <p:nvSpPr>
          <p:cNvPr id="48" name="Titre 1"/>
          <p:cNvSpPr txBox="1">
            <a:spLocks/>
          </p:cNvSpPr>
          <p:nvPr/>
        </p:nvSpPr>
        <p:spPr>
          <a:xfrm>
            <a:off x="395536" y="-99392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Verbrauchsverwaltung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KAR\KAR_TOUT\KAR_TOUT\KAR INTERNET\Instant 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961847"/>
            <a:ext cx="7848872" cy="4617943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110480" y="-171400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4800" dirty="0">
                <a:solidFill>
                  <a:schemeClr val="bg1"/>
                </a:solidFill>
              </a:rPr>
              <a:t>Ergebnis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417132" y="5672387"/>
            <a:ext cx="243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Automatische </a:t>
            </a:r>
            <a:r>
              <a:rPr lang="de-DE" dirty="0"/>
              <a:t>Anpassung des Powers am </a:t>
            </a:r>
            <a:r>
              <a:rPr lang="de-DE" b="1" dirty="0"/>
              <a:t>Benutzer </a:t>
            </a:r>
            <a:endParaRPr lang="fr-FR" b="1" dirty="0">
              <a:ea typeface="Times New Roman"/>
            </a:endParaRPr>
          </a:p>
        </p:txBody>
      </p:sp>
      <p:pic>
        <p:nvPicPr>
          <p:cNvPr id="27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429000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880629" y="3563724"/>
            <a:ext cx="156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Automatische RAM</a:t>
            </a:r>
            <a:r>
              <a:rPr lang="de-DE" dirty="0"/>
              <a:t>-Führung</a:t>
            </a:r>
            <a:endParaRPr lang="fr-FR" b="1" dirty="0">
              <a:ea typeface="Times New Roman"/>
            </a:endParaRP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662883"/>
            <a:ext cx="648617" cy="648617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880629" y="5674022"/>
            <a:ext cx="322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Automatische CPU-Kühlung und </a:t>
            </a:r>
            <a:r>
              <a:rPr lang="de-DE" dirty="0"/>
              <a:t> Erhöhung der </a:t>
            </a:r>
            <a:r>
              <a:rPr lang="de-DE" b="1" dirty="0"/>
              <a:t>Lebensdauer Ihres Computers</a:t>
            </a:r>
            <a:endParaRPr lang="fr-FR" b="1" dirty="0">
              <a:ea typeface="Times New Roman"/>
            </a:endParaRPr>
          </a:p>
        </p:txBody>
      </p:sp>
      <p:pic>
        <p:nvPicPr>
          <p:cNvPr id="15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661248"/>
            <a:ext cx="648617" cy="64861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C000"/>
            </a:gs>
            <a:gs pos="83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5556241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533400" y="152400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4800" dirty="0">
                <a:solidFill>
                  <a:schemeClr val="bg1"/>
                </a:solidFill>
              </a:rPr>
              <a:t>Kosten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4911824"/>
            <a:ext cx="91440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Einige Zahlen...</a:t>
            </a:r>
            <a:endParaRPr lang="fr-FR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026" name="Picture 2" descr="C:\Users\Hoffmann\Desktop\Credit-Card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0905" y="1143000"/>
            <a:ext cx="2438401" cy="2438400"/>
          </a:xfrm>
          <a:prstGeom prst="rect">
            <a:avLst/>
          </a:prstGeom>
          <a:noFill/>
        </p:spPr>
      </p:pic>
      <p:pic>
        <p:nvPicPr>
          <p:cNvPr id="1027" name="Picture 3" descr="C:\Users\Hoffmann\Desktop\mone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1143000"/>
            <a:ext cx="3251200" cy="3251200"/>
          </a:xfrm>
          <a:prstGeom prst="rect">
            <a:avLst/>
          </a:prstGeom>
          <a:noFill/>
        </p:spPr>
      </p:pic>
      <p:pic>
        <p:nvPicPr>
          <p:cNvPr id="1030" name="Picture 6" descr="C:\Users\Hoffmann\Desktop\che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233711"/>
            <a:ext cx="3211513" cy="32115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-900608" y="-243408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Kosten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15616" y="908720"/>
            <a:ext cx="8028384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Ausgaben eines Betriebs </a:t>
            </a:r>
            <a:r>
              <a:rPr lang="de-DE" sz="2800"/>
              <a:t>(1500 </a:t>
            </a:r>
            <a:r>
              <a:rPr lang="de-DE" sz="2800" dirty="0"/>
              <a:t>PCs)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7984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Ohne</a:t>
            </a:r>
            <a:r>
              <a:rPr lang="fr-FR" dirty="0"/>
              <a:t> Eco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44208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Mit Eco</a:t>
            </a:r>
          </a:p>
        </p:txBody>
      </p:sp>
      <p:pic>
        <p:nvPicPr>
          <p:cNvPr id="13" name="Picture 6" descr="C:\Users\Hoffmann\Desktop\18092892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930328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26973"/>
              </p:ext>
            </p:extLst>
          </p:nvPr>
        </p:nvGraphicFramePr>
        <p:xfrm>
          <a:off x="773832" y="1926124"/>
          <a:ext cx="3438128" cy="452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de-DE" sz="2200" b="0" dirty="0">
                          <a:solidFill>
                            <a:schemeClr val="tx1"/>
                          </a:solidFill>
                        </a:rPr>
                        <a:t>Durchschnittliche Kosten pro KW/Stunde</a:t>
                      </a:r>
                      <a:br>
                        <a:rPr lang="de-DE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(mit einer Erhöhung alle 6 Monate von 3% bis 6%)</a:t>
                      </a:r>
                      <a:endParaRPr lang="fr-FR" sz="11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852">
                <a:tc>
                  <a:txBody>
                    <a:bodyPr/>
                    <a:lstStyle/>
                    <a:p>
                      <a:r>
                        <a:rPr lang="de-DE" sz="2200" b="0" dirty="0">
                          <a:solidFill>
                            <a:schemeClr val="tx1"/>
                          </a:solidFill>
                        </a:rPr>
                        <a:t>Verbrauch über ein Jahr</a:t>
                      </a:r>
                      <a:endParaRPr lang="fr-FR" sz="22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de-DE" sz="2200" dirty="0"/>
                        <a:t>Kosten über ein Jahr</a:t>
                      </a:r>
                      <a:endParaRPr lang="fr-FR" sz="2200" u="non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sz="2200" dirty="0"/>
                        <a:t>CO2-Emissionen pro Jahr</a:t>
                      </a:r>
                      <a:br>
                        <a:rPr lang="de-DE" sz="2200" dirty="0"/>
                      </a:br>
                      <a:r>
                        <a:rPr lang="de-DE" sz="2200" dirty="0"/>
                        <a:t>(1KW/Stunde = 130 gCO2)</a:t>
                      </a:r>
                      <a:endParaRPr lang="fr-FR" sz="22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73371"/>
              </p:ext>
            </p:extLst>
          </p:nvPr>
        </p:nvGraphicFramePr>
        <p:xfrm>
          <a:off x="5990016" y="1926124"/>
          <a:ext cx="2326400" cy="452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fr-FR" sz="2200" b="1" dirty="0">
                          <a:solidFill>
                            <a:schemeClr val="tx1"/>
                          </a:solidFill>
                        </a:rPr>
                        <a:t>0,103</a:t>
                      </a:r>
                      <a:r>
                        <a:rPr lang="fr-FR" sz="2200" b="1" baseline="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852">
                <a:tc>
                  <a:txBody>
                    <a:bodyPr/>
                    <a:lstStyle/>
                    <a:p>
                      <a:r>
                        <a:rPr lang="fr-FR" sz="2200" b="1" dirty="0"/>
                        <a:t>431</a:t>
                      </a:r>
                      <a:r>
                        <a:rPr lang="fr-FR" sz="2200" b="1" baseline="0" dirty="0"/>
                        <a:t> 652</a:t>
                      </a:r>
                      <a:r>
                        <a:rPr lang="fr-FR" sz="2200" b="1" dirty="0"/>
                        <a:t> kWh</a:t>
                      </a:r>
                      <a:br>
                        <a:rPr lang="fr-FR" sz="2200" b="1" dirty="0"/>
                      </a:br>
                      <a:r>
                        <a:rPr lang="fr-FR" sz="1800" u="none" dirty="0">
                          <a:solidFill>
                            <a:srgbClr val="FF0000"/>
                          </a:solidFill>
                        </a:rPr>
                        <a:t>(R.O.I.</a:t>
                      </a:r>
                      <a:r>
                        <a:rPr lang="fr-FR" sz="1800" u="none" baseline="0" dirty="0">
                          <a:solidFill>
                            <a:srgbClr val="FF0000"/>
                          </a:solidFill>
                        </a:rPr>
                        <a:t> 398 448 kWh)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fr-FR" sz="2200" b="1" dirty="0"/>
                        <a:t>42</a:t>
                      </a:r>
                      <a:r>
                        <a:rPr lang="fr-FR" sz="2200" b="1" baseline="0" dirty="0"/>
                        <a:t> 300</a:t>
                      </a:r>
                      <a:r>
                        <a:rPr lang="fr-FR" sz="2200" b="1" dirty="0"/>
                        <a:t>€</a:t>
                      </a:r>
                      <a:r>
                        <a:rPr lang="fr-FR" sz="2200" b="1" baseline="0" dirty="0"/>
                        <a:t> TTC</a:t>
                      </a:r>
                      <a:br>
                        <a:rPr lang="fr-FR" sz="2200" b="1" baseline="0" dirty="0"/>
                      </a:br>
                      <a:r>
                        <a:rPr lang="fr-FR" sz="1800" u="none" dirty="0">
                          <a:solidFill>
                            <a:srgbClr val="FF0000"/>
                          </a:solidFill>
                        </a:rPr>
                        <a:t>(R.O.I.</a:t>
                      </a:r>
                      <a:r>
                        <a:rPr lang="fr-FR" sz="1800" u="none" baseline="0" dirty="0">
                          <a:solidFill>
                            <a:srgbClr val="FF0000"/>
                          </a:solidFill>
                        </a:rPr>
                        <a:t> 39 045 €)</a:t>
                      </a:r>
                      <a:endParaRPr lang="fr-FR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fr-FR" sz="2200" b="1" dirty="0"/>
                        <a:t>56 Tonnes</a:t>
                      </a:r>
                      <a:br>
                        <a:rPr lang="fr-FR" sz="2200" b="1" dirty="0"/>
                      </a:br>
                      <a:r>
                        <a:rPr lang="fr-FR" sz="1800" u="none" dirty="0">
                          <a:solidFill>
                            <a:srgbClr val="FF0000"/>
                          </a:solidFill>
                        </a:rPr>
                        <a:t>(R.O.I.</a:t>
                      </a:r>
                      <a:r>
                        <a:rPr lang="fr-FR" sz="1800" u="none" baseline="0" dirty="0">
                          <a:solidFill>
                            <a:srgbClr val="FF0000"/>
                          </a:solidFill>
                        </a:rPr>
                        <a:t> 52 Tonnes)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71270"/>
              </p:ext>
            </p:extLst>
          </p:nvPr>
        </p:nvGraphicFramePr>
        <p:xfrm>
          <a:off x="4211960" y="1926124"/>
          <a:ext cx="1800200" cy="452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fr-FR" sz="2200" b="1" dirty="0">
                          <a:solidFill>
                            <a:schemeClr val="tx1"/>
                          </a:solidFill>
                        </a:rPr>
                        <a:t>0,103</a:t>
                      </a:r>
                      <a:r>
                        <a:rPr lang="fr-FR" sz="2200" b="1" baseline="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852">
                <a:tc>
                  <a:txBody>
                    <a:bodyPr/>
                    <a:lstStyle/>
                    <a:p>
                      <a:r>
                        <a:rPr lang="fr-FR" sz="2200" b="1" dirty="0"/>
                        <a:t>830</a:t>
                      </a:r>
                      <a:r>
                        <a:rPr lang="fr-FR" sz="2200" b="1" baseline="0" dirty="0"/>
                        <a:t> 100 </a:t>
                      </a:r>
                      <a:r>
                        <a:rPr lang="fr-FR" sz="2200" b="1" dirty="0"/>
                        <a:t>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fr-FR" sz="2200" b="1" dirty="0"/>
                        <a:t>81</a:t>
                      </a:r>
                      <a:r>
                        <a:rPr lang="fr-FR" sz="2200" b="1" baseline="0" dirty="0"/>
                        <a:t> 345</a:t>
                      </a:r>
                      <a:r>
                        <a:rPr lang="fr-FR" sz="2200" b="1" dirty="0"/>
                        <a:t>€</a:t>
                      </a:r>
                      <a:r>
                        <a:rPr lang="fr-FR" sz="2200" b="1" baseline="0" dirty="0"/>
                        <a:t> TTC</a:t>
                      </a:r>
                      <a:endParaRPr lang="fr-FR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fr-FR" sz="2200" b="1" dirty="0"/>
                        <a:t>108 Tonnes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2" descr="C:\KAR\KAR_TOUT\KAR_TOUT\KAR\Images\avion0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20" y="585631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"/>
          <p:cNvSpPr txBox="1"/>
          <p:nvPr/>
        </p:nvSpPr>
        <p:spPr>
          <a:xfrm>
            <a:off x="6483591" y="5912028"/>
            <a:ext cx="1832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/>
              <a:t>16 Reise / Zurück</a:t>
            </a:r>
            <a:br>
              <a:rPr lang="de-DE" sz="1100" b="1" dirty="0"/>
            </a:br>
            <a:r>
              <a:rPr lang="de-DE" sz="1100" b="1" dirty="0"/>
              <a:t>Paris - New York</a:t>
            </a:r>
            <a:endParaRPr lang="fr-FR" sz="1100" b="1" dirty="0"/>
          </a:p>
        </p:txBody>
      </p:sp>
      <p:pic>
        <p:nvPicPr>
          <p:cNvPr id="22" name="Picture 7" descr="C:\Users\Hoffmann\Desktop\light bul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72" y="3789040"/>
            <a:ext cx="365928" cy="3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1"/>
          <p:cNvSpPr txBox="1"/>
          <p:nvPr/>
        </p:nvSpPr>
        <p:spPr>
          <a:xfrm>
            <a:off x="6328344" y="3841884"/>
            <a:ext cx="198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/>
              <a:t>Eine Stadt von 41 942 Geschäftsbericht Bevölkerung</a:t>
            </a:r>
            <a:endParaRPr lang="fr-FR" sz="1100" b="1" dirty="0"/>
          </a:p>
        </p:txBody>
      </p:sp>
      <p:pic>
        <p:nvPicPr>
          <p:cNvPr id="19" name="Picture 12" descr="C:\KAR\Images KAR\Logo K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-537592" y="-1714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Kosten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0" y="1447800"/>
            <a:ext cx="74676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Zusammenfassung des Energieverbrauchs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2573759"/>
            <a:ext cx="575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400" b="1" dirty="0"/>
              <a:t>57% </a:t>
            </a:r>
            <a:r>
              <a:rPr lang="de-DE" sz="2400" dirty="0"/>
              <a:t>der Computer </a:t>
            </a:r>
            <a:r>
              <a:rPr lang="de-DE" sz="2400" b="1" dirty="0"/>
              <a:t>nie ausgeschaltet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199" y="3394010"/>
            <a:ext cx="8305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400" b="1" dirty="0"/>
              <a:t>Ein Verbrauch </a:t>
            </a:r>
            <a:r>
              <a:rPr lang="de-DE" sz="2400" dirty="0"/>
              <a:t>auf den tatsächlichen </a:t>
            </a:r>
            <a:r>
              <a:rPr lang="de-DE" sz="2400" b="1" dirty="0"/>
              <a:t>Einsatz nicht geeignet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4263479"/>
            <a:ext cx="7694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400" b="1" dirty="0"/>
              <a:t>Überkonsum</a:t>
            </a:r>
            <a:r>
              <a:rPr lang="de-DE" sz="2400" dirty="0"/>
              <a:t> an Energie auf der </a:t>
            </a:r>
            <a:r>
              <a:rPr lang="de-DE" sz="2400" b="1" dirty="0"/>
              <a:t>Stromrechnung</a:t>
            </a:r>
            <a:endParaRPr lang="fr-FR" sz="1400" b="1" dirty="0">
              <a:ea typeface="Times New Roman"/>
              <a:cs typeface="Times New Roman"/>
            </a:endParaRPr>
          </a:p>
        </p:txBody>
      </p:sp>
      <p:pic>
        <p:nvPicPr>
          <p:cNvPr id="1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6148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784" y="2662535"/>
            <a:ext cx="304800" cy="304800"/>
          </a:xfrm>
          <a:prstGeom prst="rect">
            <a:avLst/>
          </a:prstGeom>
          <a:noFill/>
        </p:spPr>
      </p:pic>
      <p:pic>
        <p:nvPicPr>
          <p:cNvPr id="19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784" y="3471391"/>
            <a:ext cx="304800" cy="304800"/>
          </a:xfrm>
          <a:prstGeom prst="rect">
            <a:avLst/>
          </a:prstGeom>
          <a:noFill/>
        </p:spPr>
      </p:pic>
      <p:pic>
        <p:nvPicPr>
          <p:cNvPr id="20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45796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691680" y="908720"/>
            <a:ext cx="745232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Mit KAR Energy Software ist alles pur Gewinn!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9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1809800"/>
            <a:ext cx="648617" cy="648617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904035" y="1989548"/>
            <a:ext cx="405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/>
              <a:t>Nur eine Einzellizenz per PC</a:t>
            </a:r>
            <a:endParaRPr lang="fr-FR" sz="2400" b="1" dirty="0">
              <a:ea typeface="Times New Roman"/>
            </a:endParaRPr>
          </a:p>
        </p:txBody>
      </p:sp>
      <p:pic>
        <p:nvPicPr>
          <p:cNvPr id="1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2889920"/>
            <a:ext cx="648617" cy="64861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904036" y="3069668"/>
            <a:ext cx="541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Installation in weniger als 7 Sekunden</a:t>
            </a:r>
          </a:p>
        </p:txBody>
      </p:sp>
      <p:pic>
        <p:nvPicPr>
          <p:cNvPr id="1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897487"/>
            <a:ext cx="648617" cy="64861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896852" y="4077235"/>
            <a:ext cx="513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/>
              <a:t>Ohne </a:t>
            </a:r>
            <a:r>
              <a:rPr lang="de-DE" sz="2400" b="1" dirty="0" err="1"/>
              <a:t>Reboot</a:t>
            </a:r>
            <a:endParaRPr lang="fr-FR" sz="2400" b="1" dirty="0">
              <a:ea typeface="Times New Roman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Evolution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" name="Titre 1"/>
          <p:cNvSpPr txBox="1">
            <a:spLocks/>
          </p:cNvSpPr>
          <p:nvPr/>
        </p:nvSpPr>
        <p:spPr>
          <a:xfrm>
            <a:off x="-465584" y="-171400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4800" dirty="0">
                <a:solidFill>
                  <a:schemeClr val="bg1"/>
                </a:solidFill>
              </a:rPr>
              <a:t>Einführung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4828828"/>
            <a:ext cx="91440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Und ohne Erneuerung der Ausrüstung!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3076" name="Picture 4" descr="C:\Users\Hoffmann\Desktop\Generic_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980728"/>
            <a:ext cx="3810000" cy="381000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5466054" y="2084274"/>
            <a:ext cx="34137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</a:rPr>
              <a:t>Reduzieren Sie drastisch den Strom und den CO2 Verbrauch Ihrer Computer. </a:t>
            </a:r>
            <a:endParaRPr lang="fr-FR" sz="2200" b="1" dirty="0">
              <a:solidFill>
                <a:schemeClr val="bg1"/>
              </a:solidFill>
            </a:endParaRPr>
          </a:p>
          <a:p>
            <a:pPr algn="ctr"/>
            <a:endParaRPr lang="fr-FR" sz="2200" b="1" dirty="0">
              <a:solidFill>
                <a:schemeClr val="bg1"/>
              </a:solidFill>
            </a:endParaRPr>
          </a:p>
          <a:p>
            <a:pPr algn="ctr"/>
            <a:endParaRPr lang="fr-FR" sz="22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C:\Users\Hoffmann\Desktop\Icon Pack\Icon Pack [500.000 icone Windows Vista, XP, Linux, Ubuntu, Mac, Leopard]\Icone (ico)\PDTS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557962"/>
            <a:ext cx="2856702" cy="28567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-6152" y="1268760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Energy Software </a:t>
            </a:r>
            <a:r>
              <a:rPr lang="de-DE" sz="2400" b="1" u="sng" dirty="0"/>
              <a:t>ist der Gewinner zahlreicher Wettbewerbe:</a:t>
            </a:r>
            <a:endParaRPr lang="fr-FR" sz="2400" b="1" u="sng" dirty="0"/>
          </a:p>
        </p:txBody>
      </p:sp>
      <p:pic>
        <p:nvPicPr>
          <p:cNvPr id="1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28687" y="1730425"/>
            <a:ext cx="7542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Youth</a:t>
            </a:r>
            <a:r>
              <a:rPr lang="fr-FR" sz="2000" dirty="0"/>
              <a:t> Challenge </a:t>
            </a:r>
            <a:r>
              <a:rPr lang="fr-FR" sz="2000" dirty="0" err="1"/>
              <a:t>Competitions</a:t>
            </a:r>
            <a:r>
              <a:rPr lang="fr-FR" sz="2000" dirty="0"/>
              <a:t> (2009)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European</a:t>
            </a:r>
            <a:r>
              <a:rPr lang="fr-FR" sz="2000" dirty="0"/>
              <a:t> </a:t>
            </a:r>
            <a:r>
              <a:rPr lang="fr-FR" sz="2000" dirty="0" err="1"/>
              <a:t>Innovantive</a:t>
            </a:r>
            <a:r>
              <a:rPr lang="fr-FR" sz="2000" dirty="0"/>
              <a:t> </a:t>
            </a:r>
            <a:r>
              <a:rPr lang="fr-FR" sz="2000" dirty="0" err="1"/>
              <a:t>Company</a:t>
            </a:r>
            <a:r>
              <a:rPr lang="fr-FR" sz="2000" dirty="0"/>
              <a:t> </a:t>
            </a:r>
            <a:r>
              <a:rPr lang="fr-FR" sz="2000" dirty="0" err="1"/>
              <a:t>Competitions</a:t>
            </a:r>
            <a:r>
              <a:rPr lang="fr-FR" sz="2000" dirty="0"/>
              <a:t> (2009)</a:t>
            </a:r>
          </a:p>
          <a:p>
            <a:r>
              <a:rPr lang="fr-FR" sz="2000" dirty="0"/>
              <a:t>- Talents </a:t>
            </a:r>
            <a:r>
              <a:rPr lang="fr-FR" sz="2000" dirty="0" err="1"/>
              <a:t>Competitions</a:t>
            </a:r>
            <a:r>
              <a:rPr lang="fr-FR" sz="2000" dirty="0"/>
              <a:t> (2010)</a:t>
            </a:r>
          </a:p>
          <a:p>
            <a:r>
              <a:rPr lang="fr-FR" sz="2000" dirty="0"/>
              <a:t>- Startup Grand Prix (2010)  </a:t>
            </a:r>
          </a:p>
          <a:p>
            <a:pPr>
              <a:buFontTx/>
              <a:buChar char="-"/>
            </a:pPr>
            <a:r>
              <a:rPr lang="fr-FR" sz="2000" dirty="0"/>
              <a:t> Challenge for Young Inventors and Creators in Monts (2011)</a:t>
            </a:r>
          </a:p>
          <a:p>
            <a:pPr>
              <a:buFontTx/>
              <a:buChar char="-"/>
            </a:pPr>
            <a:r>
              <a:rPr lang="fr-FR" sz="2000" dirty="0"/>
              <a:t> Business </a:t>
            </a:r>
            <a:r>
              <a:rPr lang="fr-FR" sz="2000" dirty="0" err="1"/>
              <a:t>Creation</a:t>
            </a:r>
            <a:r>
              <a:rPr lang="fr-FR" sz="2000" dirty="0"/>
              <a:t> </a:t>
            </a:r>
            <a:r>
              <a:rPr lang="fr-FR" sz="2000" dirty="0" err="1"/>
              <a:t>Competition</a:t>
            </a:r>
            <a:r>
              <a:rPr lang="fr-FR" sz="2000" dirty="0"/>
              <a:t> Eco-Citizen (2011)</a:t>
            </a:r>
          </a:p>
          <a:p>
            <a:endParaRPr lang="fr-FR" sz="2000" dirty="0"/>
          </a:p>
          <a:p>
            <a:pPr>
              <a:buFontTx/>
              <a:buChar char="-"/>
            </a:pPr>
            <a:endParaRPr lang="fr-FR" sz="2000" dirty="0"/>
          </a:p>
          <a:p>
            <a:r>
              <a:rPr lang="fr-FR" sz="2000" dirty="0"/>
              <a:t>  </a:t>
            </a:r>
          </a:p>
          <a:p>
            <a:r>
              <a:rPr lang="fr-FR" sz="2000" dirty="0"/>
              <a:t>- Crédit Agricole (grösste Französische Bank)</a:t>
            </a:r>
          </a:p>
          <a:p>
            <a:r>
              <a:rPr lang="fr-FR" sz="2000" dirty="0"/>
              <a:t>- Association d'EGEE d'Orléans</a:t>
            </a:r>
          </a:p>
          <a:p>
            <a:r>
              <a:rPr lang="fr-FR" sz="2000" dirty="0"/>
              <a:t>- Crédit Mutuel (Bank)</a:t>
            </a:r>
          </a:p>
          <a:p>
            <a:r>
              <a:rPr lang="fr-FR" sz="2000" dirty="0"/>
              <a:t>- Technopôle de Montpellier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975447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Energy Software </a:t>
            </a:r>
            <a:r>
              <a:rPr lang="de-DE" sz="2400" b="1" u="sng" dirty="0"/>
              <a:t>ist auch unterstützt von:</a:t>
            </a:r>
            <a:endParaRPr lang="fr-FR" sz="2400" b="1" u="sng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IA-KAR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ffmann\Desktop\Sans tit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256"/>
          </a:xfrm>
          <a:prstGeom prst="rect">
            <a:avLst/>
          </a:prstGeom>
          <a:noFill/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533400" y="152400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Annexes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Partners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  <p:pic>
        <p:nvPicPr>
          <p:cNvPr id="1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2" name="Picture 5" descr="C:\KAR\KAR_TOUT\KAR_TOUT\KAR INTERNET\site-iakar\img\partenaires\energy_star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1395329" cy="14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KAR\KAR_TOUT\KAR_TOUT\KAR INTERNET\site-iakar\img\partenaires\BizSpark_Start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214686"/>
            <a:ext cx="2253436" cy="9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KAR\KAR_TOUT\KAR_TOUT\KAR INTERNET\site-iakar\img\partenaires\cpuid-logo-ur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2879195" cy="8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KAR\KAR_TOUT\KAR_TOUT\KAR INTERNET\site-iakar\img\partenaires\logo-int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1279724" cy="11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65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Contact</a:t>
            </a:r>
          </a:p>
        </p:txBody>
      </p:sp>
      <p:pic>
        <p:nvPicPr>
          <p:cNvPr id="1028" name="Picture 4" descr="C:\Users\Hoffmann\Desktop\dezinerfolio-com_busine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060848"/>
            <a:ext cx="3048000" cy="1612900"/>
          </a:xfrm>
          <a:prstGeom prst="rect">
            <a:avLst/>
          </a:prstGeom>
          <a:noFill/>
        </p:spPr>
      </p:pic>
      <p:pic>
        <p:nvPicPr>
          <p:cNvPr id="1030" name="Picture 6" descr="C:\Users\Hoffmann\Desktop\poignee_de_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933056"/>
            <a:ext cx="2748013" cy="2061182"/>
          </a:xfrm>
          <a:prstGeom prst="rect">
            <a:avLst/>
          </a:prstGeom>
          <a:noFill/>
        </p:spPr>
      </p:pic>
      <p:pic>
        <p:nvPicPr>
          <p:cNvPr id="11" name="Picture 2" descr="C:\Users\Hoffmann\Desktop\nu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692696"/>
            <a:ext cx="1152128" cy="903977"/>
          </a:xfrm>
          <a:prstGeom prst="rect">
            <a:avLst/>
          </a:prstGeom>
          <a:noFill/>
        </p:spPr>
      </p:pic>
      <p:pic>
        <p:nvPicPr>
          <p:cNvPr id="15" name="Picture 12" descr="C:\KAR\Images KAR\Logo K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589240"/>
            <a:ext cx="819807" cy="85406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91D93-AA6E-B1BC-5DBD-743B7E8836EF}"/>
              </a:ext>
            </a:extLst>
          </p:cNvPr>
          <p:cNvSpPr/>
          <p:nvPr/>
        </p:nvSpPr>
        <p:spPr>
          <a:xfrm>
            <a:off x="3995936" y="2058428"/>
            <a:ext cx="6477000" cy="47397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Alexander Hoffmann</a:t>
            </a:r>
            <a:b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Direktor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+33 (0)6 11 30 11 61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10"/>
              </a:rPr>
              <a:t>alexander.hoffmann@ia-kar.com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b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SAVEE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20 rue famille Carrausse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34300 AGDE – France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11"/>
              </a:rPr>
              <a:t>https://www.ia-kar.com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FR" sz="2400" dirty="0">
              <a:ea typeface="Times New Roman"/>
              <a:cs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br>
              <a:rPr lang="fr-FR" sz="2400" dirty="0">
                <a:ea typeface="Times New Roman"/>
                <a:cs typeface="Times New Roman"/>
              </a:rPr>
            </a:b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offmann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-681608" y="-162272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4800" dirty="0">
                <a:solidFill>
                  <a:schemeClr val="bg1"/>
                </a:solidFill>
              </a:rPr>
              <a:t>Fakten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836712"/>
            <a:ext cx="32766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Das Ergebnis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3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3528" y="170080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- Die Produktion von </a:t>
            </a:r>
            <a:r>
              <a:rPr lang="de-DE" b="1" dirty="0"/>
              <a:t>einem Desktop-Computer</a:t>
            </a:r>
            <a:r>
              <a:rPr lang="de-DE" dirty="0"/>
              <a:t> ist bei </a:t>
            </a:r>
            <a:r>
              <a:rPr lang="de-DE" b="1" dirty="0"/>
              <a:t>600kg CO2</a:t>
            </a:r>
            <a:r>
              <a:rPr lang="de-DE" dirty="0"/>
              <a:t> geschätzt die von </a:t>
            </a:r>
            <a:r>
              <a:rPr lang="de-DE" b="1" dirty="0"/>
              <a:t>einem Flachbildschirm</a:t>
            </a:r>
            <a:r>
              <a:rPr lang="de-DE" dirty="0"/>
              <a:t> bei </a:t>
            </a:r>
            <a:r>
              <a:rPr lang="de-DE" b="1" dirty="0"/>
              <a:t>675kg</a:t>
            </a:r>
            <a:r>
              <a:rPr lang="de-DE" dirty="0"/>
              <a:t> </a:t>
            </a:r>
            <a:r>
              <a:rPr lang="de-DE" b="1" dirty="0"/>
              <a:t>CO2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- </a:t>
            </a:r>
            <a:r>
              <a:rPr lang="de-DE" b="1" dirty="0"/>
              <a:t>Ein Desktop-Computer verbraucht</a:t>
            </a:r>
            <a:r>
              <a:rPr lang="de-DE" dirty="0"/>
              <a:t>  65W bis 150W  pro Stunde und bei einer Anwendung über 24 Stunden kann es </a:t>
            </a:r>
            <a:r>
              <a:rPr lang="de-DE" b="1" dirty="0"/>
              <a:t>500 KW bis 1300  KW pro Stunde in einem Jahr sein.</a:t>
            </a:r>
          </a:p>
          <a:p>
            <a:endParaRPr lang="de-DE" b="1" dirty="0"/>
          </a:p>
          <a:p>
            <a:r>
              <a:rPr lang="de-DE" dirty="0"/>
              <a:t>- </a:t>
            </a:r>
            <a:r>
              <a:rPr lang="de-DE" b="1" dirty="0"/>
              <a:t>Zwischen 2000 und 2005 </a:t>
            </a:r>
            <a:r>
              <a:rPr lang="de-DE" dirty="0"/>
              <a:t>hat der Verbrauch von großen elektrischen Rechenzentren verdoppelt. Wenn wir diesen Weg zu gehen,</a:t>
            </a:r>
          </a:p>
          <a:p>
            <a:r>
              <a:rPr lang="de-DE" b="1" dirty="0"/>
              <a:t>in 25 Jahren </a:t>
            </a:r>
            <a:r>
              <a:rPr lang="de-DE" dirty="0"/>
              <a:t>wird </a:t>
            </a:r>
            <a:r>
              <a:rPr lang="de-DE" b="1" dirty="0"/>
              <a:t>der Energieverbrauch das virtuelle Äquivalent</a:t>
            </a:r>
          </a:p>
          <a:p>
            <a:r>
              <a:rPr lang="de-DE" b="1" dirty="0"/>
              <a:t>sein</a:t>
            </a:r>
            <a:r>
              <a:rPr lang="de-DE" dirty="0"/>
              <a:t>, dass in der heutigen Welt!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036983"/>
            <a:ext cx="604867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474895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de-DE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Dies kann eine Stromausgabe von 90 EUR pro Jahr zur Folge haben und 250Kg/CO2 !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C:\Users\Hoffmann\Desktop\Sans tit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901" y="2432063"/>
            <a:ext cx="7603523" cy="3949265"/>
          </a:xfrm>
          <a:prstGeom prst="rect">
            <a:avLst/>
          </a:prstGeom>
          <a:noFill/>
        </p:spPr>
      </p:pic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7504" y="1497558"/>
            <a:ext cx="789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Jahr für Jahr, neue Software-Versionen </a:t>
            </a:r>
            <a:r>
              <a:rPr lang="de-DE" b="1" dirty="0"/>
              <a:t>brauchen noch mehr Ressourcen </a:t>
            </a:r>
            <a:r>
              <a:rPr lang="de-DE" dirty="0"/>
              <a:t>(Speicher, CPU, Festplatte, Grafikkarte, etc.). </a:t>
            </a:r>
            <a:r>
              <a:rPr lang="de-DE" b="1" dirty="0"/>
              <a:t>Um die gleiche Aufgaben zu erfüllen</a:t>
            </a:r>
            <a:r>
              <a:rPr lang="de-DE" dirty="0"/>
              <a:t>.</a:t>
            </a:r>
            <a:endParaRPr lang="fr-FR" dirty="0"/>
          </a:p>
        </p:txBody>
      </p:sp>
      <p:pic>
        <p:nvPicPr>
          <p:cNvPr id="1031" name="Picture 7" descr="C:\Users\Hoffmann\Desktop\Sans tit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708920"/>
            <a:ext cx="4295775" cy="1343025"/>
          </a:xfrm>
          <a:prstGeom prst="rect">
            <a:avLst/>
          </a:prstGeom>
          <a:noFill/>
        </p:spPr>
      </p:pic>
      <p:pic>
        <p:nvPicPr>
          <p:cNvPr id="1033" name="Picture 9" descr="C:\Users\Hoffmann\Desktop\greenit2 - Copi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021288"/>
            <a:ext cx="1152128" cy="280351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-681608" y="-162272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4800" dirty="0">
                <a:solidFill>
                  <a:schemeClr val="bg1"/>
                </a:solidFill>
              </a:rPr>
              <a:t>Fakten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offmann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867400" y="836712"/>
            <a:ext cx="32766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Das Ergebnis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5122" name="Picture 2" descr="C:\Users\Hoffmann\Desktop\clo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3343" y="2230462"/>
            <a:ext cx="1373457" cy="1342554"/>
          </a:xfrm>
          <a:prstGeom prst="rect">
            <a:avLst/>
          </a:prstGeom>
          <a:noFill/>
        </p:spPr>
      </p:pic>
      <p:pic>
        <p:nvPicPr>
          <p:cNvPr id="2051" name="Picture 3" descr="C:\Users\Hoffmann\Desktop\eu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595537"/>
            <a:ext cx="457200" cy="457200"/>
          </a:xfrm>
          <a:prstGeom prst="rect">
            <a:avLst/>
          </a:prstGeom>
          <a:noFill/>
        </p:spPr>
      </p:pic>
      <p:pic>
        <p:nvPicPr>
          <p:cNvPr id="20" name="Picture 3" descr="C:\Users\Hoffmann\Desktop\eu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4743" y="1595537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3" descr="C:\Users\Hoffmann\Desktop\eu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7481" y="1595537"/>
            <a:ext cx="457200" cy="457200"/>
          </a:xfrm>
          <a:prstGeom prst="rect">
            <a:avLst/>
          </a:prstGeom>
          <a:noFill/>
        </p:spPr>
      </p:pic>
      <p:pic>
        <p:nvPicPr>
          <p:cNvPr id="23" name="Picture 3" descr="C:\Users\Hoffmann\Desktop\eu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1595537"/>
            <a:ext cx="457200" cy="4572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1" y="2785145"/>
            <a:ext cx="7893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Über </a:t>
            </a:r>
            <a:r>
              <a:rPr lang="de-DE" b="1" dirty="0"/>
              <a:t>57% der Nutzer </a:t>
            </a:r>
            <a:r>
              <a:rPr lang="de-DE" dirty="0"/>
              <a:t>sagen, dass sie </a:t>
            </a:r>
            <a:r>
              <a:rPr lang="de-DE" b="1" dirty="0"/>
              <a:t>nie </a:t>
            </a:r>
            <a:r>
              <a:rPr lang="de-DE" dirty="0"/>
              <a:t>ihre PCs ausschalten.</a:t>
            </a:r>
            <a:endParaRPr lang="fr-FR" dirty="0"/>
          </a:p>
          <a:p>
            <a:endParaRPr lang="fr-FR" dirty="0"/>
          </a:p>
          <a:p>
            <a:r>
              <a:rPr lang="fr-FR" sz="2400" u="sng" dirty="0"/>
              <a:t>Warum?</a:t>
            </a:r>
          </a:p>
          <a:p>
            <a:pPr>
              <a:buFontTx/>
              <a:buChar char="-"/>
            </a:pPr>
            <a:r>
              <a:rPr lang="de-DE" dirty="0"/>
              <a:t> Das Boot ist zu lang.</a:t>
            </a:r>
            <a:br>
              <a:rPr lang="de-DE" dirty="0"/>
            </a:br>
            <a:r>
              <a:rPr lang="de-DE" dirty="0"/>
              <a:t>- Für einige, das ständige Ein-und Ausschalten kann schädigen.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de-DE" b="1" dirty="0"/>
              <a:t>Der Bildschirmschoner </a:t>
            </a:r>
            <a:r>
              <a:rPr lang="de-DE" dirty="0"/>
              <a:t>ist zu </a:t>
            </a:r>
            <a:r>
              <a:rPr lang="de-DE" b="1" dirty="0"/>
              <a:t>energieintensiv.</a:t>
            </a:r>
            <a:endParaRPr lang="fr-FR" b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681608" y="-162272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4800" dirty="0">
                <a:solidFill>
                  <a:schemeClr val="bg1"/>
                </a:solidFill>
              </a:rPr>
              <a:t>Fakten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pic>
        <p:nvPicPr>
          <p:cNvPr id="18" name="Picture 2" descr="C:\Users\Hoffmann\Desktop\082262-green-jelly-icon-business-electrical-plu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49573" y="908720"/>
            <a:ext cx="1565945" cy="1565945"/>
          </a:xfrm>
          <a:prstGeom prst="rect">
            <a:avLst/>
          </a:prstGeom>
          <a:noFill/>
        </p:spPr>
      </p:pic>
      <p:pic>
        <p:nvPicPr>
          <p:cNvPr id="21" name="Picture 4" descr="C:\Users\Hoffmann\Desktop\Icon Pack\Icon Pack [500.000 icone Windows Vista, XP, Linux, Ubuntu, Mac, Leopard]\Icone (ico)\ScreenSaver86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268760"/>
            <a:ext cx="1080120" cy="1080120"/>
          </a:xfrm>
          <a:prstGeom prst="rect">
            <a:avLst/>
          </a:prstGeom>
          <a:noFill/>
        </p:spPr>
      </p:pic>
      <p:pic>
        <p:nvPicPr>
          <p:cNvPr id="24" name="Picture 2" descr="C:\Users\Hoffmann\Desktop\082262-green-jelly-icon-business-electrical-plu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3967" y="908720"/>
            <a:ext cx="1565945" cy="1565945"/>
          </a:xfrm>
          <a:prstGeom prst="rect">
            <a:avLst/>
          </a:prstGeom>
          <a:noFill/>
        </p:spPr>
      </p:pic>
      <p:pic>
        <p:nvPicPr>
          <p:cNvPr id="27" name="Picture 4" descr="C:\Users\Hoffmann\Desktop\Icon Pack\Icon Pack [500.000 icone Windows Vista, XP, Linux, Ubuntu, Mac, Leopard]\Icone (ico)\ScreenSaver86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268760"/>
            <a:ext cx="1080120" cy="10801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>
                <a:lumMod val="95000"/>
              </a:schemeClr>
            </a:gs>
            <a:gs pos="83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327" y="332656"/>
            <a:ext cx="533579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492896"/>
            <a:ext cx="76962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Über 48% Ersparnis des Karbonabdruck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90800" y="3831704"/>
            <a:ext cx="65532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und der Stromrechnung für Ihren PC</a:t>
            </a:r>
            <a:endParaRPr lang="fr-FR" sz="2800" dirty="0">
              <a:solidFill>
                <a:srgbClr val="FFFFFF"/>
              </a:solidFill>
              <a:latin typeface="+mj-lt"/>
              <a:cs typeface="Verdana"/>
            </a:endParaRPr>
          </a:p>
        </p:txBody>
      </p:sp>
      <p:pic>
        <p:nvPicPr>
          <p:cNvPr id="8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026" name="Picture 2" descr="C:\Users\Hoffmann\Desktop\Sans tit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620688"/>
            <a:ext cx="1714500" cy="1562100"/>
          </a:xfrm>
          <a:prstGeom prst="rect">
            <a:avLst/>
          </a:prstGeom>
          <a:noFill/>
        </p:spPr>
      </p:pic>
      <p:pic>
        <p:nvPicPr>
          <p:cNvPr id="15" name="Picture 2" descr="C:\Users\Hoffmann\Desktop\nu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085184"/>
            <a:ext cx="790575" cy="620297"/>
          </a:xfrm>
          <a:prstGeom prst="rect">
            <a:avLst/>
          </a:prstGeom>
          <a:noFill/>
        </p:spPr>
      </p:pic>
      <p:pic>
        <p:nvPicPr>
          <p:cNvPr id="16" name="Picture 2" descr="C:\Users\Hoffmann\Desktop\nu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661248"/>
            <a:ext cx="1265536" cy="992959"/>
          </a:xfrm>
          <a:prstGeom prst="rect">
            <a:avLst/>
          </a:prstGeom>
          <a:noFill/>
        </p:spPr>
      </p:pic>
      <p:pic>
        <p:nvPicPr>
          <p:cNvPr id="17" name="Picture 2" descr="C:\Users\Hoffmann\Desktop\nu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301208"/>
            <a:ext cx="1481560" cy="1162454"/>
          </a:xfrm>
          <a:prstGeom prst="rect">
            <a:avLst/>
          </a:prstGeom>
          <a:noFill/>
        </p:spPr>
      </p:pic>
      <p:pic>
        <p:nvPicPr>
          <p:cNvPr id="12" name="Picture 2" descr="C:\KAR\KAR_TOUT\KAR_TOUT\KAR INTERNET\site-iakar\img\Comod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5" y="5522249"/>
            <a:ext cx="3550680" cy="8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offmann\Desktop\Windows8_Compatib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87" y="1850437"/>
            <a:ext cx="469354" cy="5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C000"/>
            </a:gs>
            <a:gs pos="83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56241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Gewinne</a:t>
            </a:r>
          </a:p>
        </p:txBody>
      </p:sp>
      <p:pic>
        <p:nvPicPr>
          <p:cNvPr id="22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584176" y="1574664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Schnelles Return on Investment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4176" y="2108064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48% Verbrauchsreduzierung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84176" y="2669298"/>
            <a:ext cx="500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Beschleunigt die Leistung Ihres Computers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4176" y="3254949"/>
            <a:ext cx="500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Erhöht Lebensdauer der Batterie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92560" y="3862951"/>
            <a:ext cx="4635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Senkt die Temperatur des Prozessors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92559" y="4511023"/>
            <a:ext cx="6552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Verlängert die Lebensdauer von Geräten mit Automatisierung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3075" name="Picture 3" descr="C:\Users\Hoffmann\Desktop\batter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821524"/>
            <a:ext cx="785863" cy="785863"/>
          </a:xfrm>
          <a:prstGeom prst="rect">
            <a:avLst/>
          </a:prstGeom>
          <a:noFill/>
        </p:spPr>
      </p:pic>
      <p:pic>
        <p:nvPicPr>
          <p:cNvPr id="3076" name="Picture 4" descr="C:\Users\Hoffmann\Desktop\424px-Temperature_dow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5527267"/>
            <a:ext cx="703708" cy="995813"/>
          </a:xfrm>
          <a:prstGeom prst="rect">
            <a:avLst/>
          </a:prstGeom>
          <a:noFill/>
        </p:spPr>
      </p:pic>
      <p:pic>
        <p:nvPicPr>
          <p:cNvPr id="3078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0512" y="1598765"/>
            <a:ext cx="328068" cy="312668"/>
          </a:xfrm>
          <a:prstGeom prst="rect">
            <a:avLst/>
          </a:prstGeom>
          <a:noFill/>
        </p:spPr>
      </p:pic>
      <p:pic>
        <p:nvPicPr>
          <p:cNvPr id="38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0512" y="2150193"/>
            <a:ext cx="328068" cy="312668"/>
          </a:xfrm>
          <a:prstGeom prst="rect">
            <a:avLst/>
          </a:prstGeom>
          <a:noFill/>
        </p:spPr>
      </p:pic>
      <p:pic>
        <p:nvPicPr>
          <p:cNvPr id="39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588" y="2678885"/>
            <a:ext cx="328068" cy="312668"/>
          </a:xfrm>
          <a:prstGeom prst="rect">
            <a:avLst/>
          </a:prstGeom>
          <a:noFill/>
        </p:spPr>
      </p:pic>
      <p:pic>
        <p:nvPicPr>
          <p:cNvPr id="40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588" y="3254949"/>
            <a:ext cx="328068" cy="312668"/>
          </a:xfrm>
          <a:prstGeom prst="rect">
            <a:avLst/>
          </a:prstGeom>
          <a:noFill/>
        </p:spPr>
      </p:pic>
      <p:pic>
        <p:nvPicPr>
          <p:cNvPr id="41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588" y="3878385"/>
            <a:ext cx="328068" cy="312668"/>
          </a:xfrm>
          <a:prstGeom prst="rect">
            <a:avLst/>
          </a:prstGeom>
          <a:noFill/>
        </p:spPr>
      </p:pic>
      <p:pic>
        <p:nvPicPr>
          <p:cNvPr id="42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5954" y="4526457"/>
            <a:ext cx="328068" cy="312668"/>
          </a:xfrm>
          <a:prstGeom prst="rect">
            <a:avLst/>
          </a:prstGeom>
          <a:noFill/>
        </p:spPr>
      </p:pic>
      <p:pic>
        <p:nvPicPr>
          <p:cNvPr id="43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5954" y="5127157"/>
            <a:ext cx="328068" cy="312668"/>
          </a:xfrm>
          <a:prstGeom prst="rect">
            <a:avLst/>
          </a:prstGeom>
          <a:noFill/>
        </p:spPr>
      </p:pic>
      <p:pic>
        <p:nvPicPr>
          <p:cNvPr id="3079" name="Picture 7" descr="C:\Users\Hoffmann\Desktop\electricit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5821524"/>
            <a:ext cx="701556" cy="701556"/>
          </a:xfrm>
          <a:prstGeom prst="rect">
            <a:avLst/>
          </a:prstGeom>
          <a:noFill/>
        </p:spPr>
      </p:pic>
      <p:pic>
        <p:nvPicPr>
          <p:cNvPr id="3080" name="Picture 8" descr="C:\Users\Hoffmann\Desktop\credit_card_gre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9632" y="5695552"/>
            <a:ext cx="973808" cy="973808"/>
          </a:xfrm>
          <a:prstGeom prst="rect">
            <a:avLst/>
          </a:prstGeom>
          <a:noFill/>
        </p:spPr>
      </p:pic>
      <p:pic>
        <p:nvPicPr>
          <p:cNvPr id="23" name="Picture 2" descr="C:\Users\Hoffmann\Desktop\ide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9663" y="261938"/>
            <a:ext cx="1219200" cy="1219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78876" y="5147900"/>
            <a:ext cx="320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Verringert die Startzeit Ihres PCs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83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5556241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re 1"/>
          <p:cNvSpPr txBox="1">
            <a:spLocks/>
          </p:cNvSpPr>
          <p:nvPr/>
        </p:nvSpPr>
        <p:spPr>
          <a:xfrm>
            <a:off x="533400" y="152400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Analyse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0" y="1466840"/>
            <a:ext cx="5357851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Detaillierte Ausgaben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547664" y="22768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Stromrechnung</a:t>
            </a:r>
            <a:endParaRPr lang="fr-FR" b="1" dirty="0"/>
          </a:p>
        </p:txBody>
      </p:sp>
      <p:pic>
        <p:nvPicPr>
          <p:cNvPr id="1027" name="Picture 3" descr="C:\Users\Hoffmann\Desktop\investm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662096"/>
            <a:ext cx="3523556" cy="3359192"/>
          </a:xfrm>
          <a:prstGeom prst="rect">
            <a:avLst/>
          </a:prstGeom>
          <a:noFill/>
        </p:spPr>
      </p:pic>
      <p:pic>
        <p:nvPicPr>
          <p:cNvPr id="2" name="Picture 3" descr="C:\Users\Hoffmann\Desktop\Sans tit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80928"/>
            <a:ext cx="4267200" cy="3057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370385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457200" y="1370385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Eine vollständige Schnittstelle 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395536" y="-99392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Verbrauchsverwaltung</a:t>
            </a:r>
          </a:p>
        </p:txBody>
      </p:sp>
      <p:pic>
        <p:nvPicPr>
          <p:cNvPr id="5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5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355134"/>
            <a:ext cx="648617" cy="648617"/>
          </a:xfrm>
          <a:prstGeom prst="rect">
            <a:avLst/>
          </a:prstGeom>
          <a:noFill/>
        </p:spPr>
      </p:pic>
      <p:sp>
        <p:nvSpPr>
          <p:cNvPr id="53" name="ZoneTexte 52"/>
          <p:cNvSpPr txBox="1"/>
          <p:nvPr/>
        </p:nvSpPr>
        <p:spPr>
          <a:xfrm>
            <a:off x="6588224" y="235513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Erklärungen</a:t>
            </a:r>
            <a:endParaRPr lang="fr-FR" sz="3200" b="1" dirty="0"/>
          </a:p>
        </p:txBody>
      </p:sp>
      <p:pic>
        <p:nvPicPr>
          <p:cNvPr id="5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074669"/>
            <a:ext cx="648617" cy="648617"/>
          </a:xfrm>
          <a:prstGeom prst="rect">
            <a:avLst/>
          </a:prstGeom>
          <a:noFill/>
        </p:spPr>
      </p:pic>
      <p:sp>
        <p:nvSpPr>
          <p:cNvPr id="55" name="ZoneTexte 54"/>
          <p:cNvSpPr txBox="1"/>
          <p:nvPr/>
        </p:nvSpPr>
        <p:spPr>
          <a:xfrm>
            <a:off x="6588225" y="3138511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Animierte</a:t>
            </a:r>
            <a:endParaRPr lang="fr-FR" sz="3200" b="1" dirty="0"/>
          </a:p>
        </p:txBody>
      </p:sp>
      <p:pic>
        <p:nvPicPr>
          <p:cNvPr id="5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866757"/>
            <a:ext cx="648617" cy="648617"/>
          </a:xfrm>
          <a:prstGeom prst="rect">
            <a:avLst/>
          </a:prstGeom>
          <a:noFill/>
        </p:spPr>
      </p:pic>
      <p:sp>
        <p:nvSpPr>
          <p:cNvPr id="58" name="ZoneTexte 57"/>
          <p:cNvSpPr txBox="1"/>
          <p:nvPr/>
        </p:nvSpPr>
        <p:spPr>
          <a:xfrm>
            <a:off x="6552728" y="3939310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Handhabbar</a:t>
            </a:r>
            <a:endParaRPr lang="fr-FR" sz="3200" b="1" dirty="0"/>
          </a:p>
        </p:txBody>
      </p:sp>
      <p:pic>
        <p:nvPicPr>
          <p:cNvPr id="2" name="Picture 2" descr="C:\KAR\KAR_TOUT\KAR_TOUT\I.-A.Eco\Aide_Eco_EN\i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643050"/>
            <a:ext cx="5591712" cy="43577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697</Words>
  <Application>Microsoft Office PowerPoint</Application>
  <PresentationFormat>Affichage à l'écran (4:3)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Hoffmann</dc:creator>
  <cp:lastModifiedBy>Alexander Hoffmann</cp:lastModifiedBy>
  <cp:revision>116</cp:revision>
  <dcterms:created xsi:type="dcterms:W3CDTF">2011-02-25T09:33:28Z</dcterms:created>
  <dcterms:modified xsi:type="dcterms:W3CDTF">2024-03-29T08:58:38Z</dcterms:modified>
</cp:coreProperties>
</file>