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5" r:id="rId3"/>
    <p:sldId id="259" r:id="rId4"/>
    <p:sldId id="283" r:id="rId5"/>
    <p:sldId id="260" r:id="rId6"/>
    <p:sldId id="261" r:id="rId7"/>
    <p:sldId id="262" r:id="rId8"/>
    <p:sldId id="278" r:id="rId9"/>
    <p:sldId id="264" r:id="rId10"/>
    <p:sldId id="265" r:id="rId11"/>
    <p:sldId id="266" r:id="rId12"/>
    <p:sldId id="281" r:id="rId13"/>
    <p:sldId id="284" r:id="rId14"/>
    <p:sldId id="267" r:id="rId15"/>
    <p:sldId id="286" r:id="rId16"/>
    <p:sldId id="287" r:id="rId17"/>
    <p:sldId id="288" r:id="rId18"/>
    <p:sldId id="270" r:id="rId19"/>
    <p:sldId id="272" r:id="rId20"/>
    <p:sldId id="274" r:id="rId21"/>
    <p:sldId id="289" r:id="rId22"/>
    <p:sldId id="28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690" autoAdjust="0"/>
  </p:normalViewPr>
  <p:slideViewPr>
    <p:cSldViewPr>
      <p:cViewPr varScale="1">
        <p:scale>
          <a:sx n="66" d="100"/>
          <a:sy n="66" d="100"/>
        </p:scale>
        <p:origin x="16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0D69-7462-485D-A06E-5A495D534DB5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4A98-E66A-4408-B3DD-7BE88B7238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3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www.ia-kar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6.jpe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52.gif"/><Relationship Id="rId5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hyperlink" Target="https://www.ia-kar.com/" TargetMode="External"/><Relationship Id="rId4" Type="http://schemas.openxmlformats.org/officeDocument/2006/relationships/image" Target="../media/image15.jpeg"/><Relationship Id="rId9" Type="http://schemas.openxmlformats.org/officeDocument/2006/relationships/hyperlink" Target="mailto:alexander.hoffmann@ia-kar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15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ffmann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55394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0" y="76200"/>
            <a:ext cx="6300192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KAR Energy</a:t>
            </a:r>
            <a:r>
              <a:rPr kumimoji="0" lang="fr-FR" sz="40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 Software</a:t>
            </a:r>
            <a:endParaRPr kumimoji="0" lang="fr-FR" sz="4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60874" y="6309320"/>
            <a:ext cx="296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http://www.ia-kar.com</a:t>
            </a:r>
            <a:endParaRPr lang="fr-FR" dirty="0"/>
          </a:p>
        </p:txBody>
      </p:sp>
      <p:pic>
        <p:nvPicPr>
          <p:cNvPr id="9" name="Picture 12" descr="C:\KAR\Images KAR\Logo KA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2" name="Picture 2" descr="C:\Users\Hoffmann\Desktop\serveu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428868"/>
            <a:ext cx="1487775" cy="1500198"/>
          </a:xfrm>
          <a:prstGeom prst="rect">
            <a:avLst/>
          </a:prstGeom>
          <a:noFill/>
        </p:spPr>
      </p:pic>
      <p:pic>
        <p:nvPicPr>
          <p:cNvPr id="14" name="Picture 7" descr="C:\Users\Hoffmann\Desktop\image0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2428868"/>
            <a:ext cx="1564236" cy="147602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0800" y="908720"/>
            <a:ext cx="65532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It adapts the RAM on your PC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2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495" y="2636367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5580112" y="263636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Acceleration</a:t>
            </a:r>
            <a:r>
              <a:rPr lang="fr-FR" sz="3200" b="1" dirty="0"/>
              <a:t> system</a:t>
            </a:r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1966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5580112" y="393196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Less</a:t>
            </a:r>
            <a:r>
              <a:rPr lang="fr-FR" sz="3200" b="1" dirty="0"/>
              <a:t> </a:t>
            </a:r>
            <a:r>
              <a:rPr lang="fr-FR" sz="3200" b="1" dirty="0" err="1"/>
              <a:t>overheating</a:t>
            </a:r>
            <a:endParaRPr lang="fr-FR" sz="3200" b="1" dirty="0"/>
          </a:p>
        </p:txBody>
      </p:sp>
      <p:pic>
        <p:nvPicPr>
          <p:cNvPr id="4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24599"/>
            <a:ext cx="648617" cy="648617"/>
          </a:xfrm>
          <a:prstGeom prst="rect">
            <a:avLst/>
          </a:prstGeom>
          <a:noFill/>
        </p:spPr>
      </p:pic>
      <p:sp>
        <p:nvSpPr>
          <p:cNvPr id="47" name="ZoneTexte 46"/>
          <p:cNvSpPr txBox="1"/>
          <p:nvPr/>
        </p:nvSpPr>
        <p:spPr>
          <a:xfrm>
            <a:off x="5580112" y="472459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More </a:t>
            </a:r>
            <a:r>
              <a:rPr lang="fr-FR" sz="3200" b="1" dirty="0" err="1"/>
              <a:t>stability</a:t>
            </a:r>
            <a:endParaRPr lang="fr-FR" sz="32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Manage </a:t>
            </a: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consumption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33120" y="567600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5 times </a:t>
            </a:r>
            <a:r>
              <a:rPr lang="fr-FR" sz="2400" b="1" dirty="0" err="1">
                <a:solidFill>
                  <a:schemeClr val="tx2"/>
                </a:solidFill>
              </a:rPr>
              <a:t>faster</a:t>
            </a:r>
            <a:r>
              <a:rPr lang="fr-FR" sz="2400" b="1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1028" name="Picture 4" descr="G: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" y="2237203"/>
            <a:ext cx="4716955" cy="42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" y="2237202"/>
            <a:ext cx="4698947" cy="42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891098"/>
            <a:ext cx="4343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It cools the processor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5373216"/>
            <a:ext cx="648617" cy="648617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720080" y="5373216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Extended computer life</a:t>
            </a:r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6344" y="5376118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3672408" y="5376118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Less</a:t>
            </a:r>
            <a:r>
              <a:rPr lang="fr-FR" sz="3200" b="1" dirty="0"/>
              <a:t> </a:t>
            </a:r>
            <a:r>
              <a:rPr lang="fr-FR" sz="3200" b="1" dirty="0" err="1"/>
              <a:t>consumption</a:t>
            </a:r>
            <a:endParaRPr lang="fr-FR" sz="3200" b="1" dirty="0"/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664" y="5373216"/>
            <a:ext cx="648617" cy="64861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516216" y="5373216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Extend battery life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Manage </a:t>
            </a: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consumption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64096" y="2419300"/>
            <a:ext cx="7488832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864096" y="357142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864096" y="400347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864096" y="3139380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864096" y="3139380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376264" y="3139380"/>
            <a:ext cx="3024336" cy="86409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400600" y="4003476"/>
            <a:ext cx="29523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-432048" y="3787452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972616" y="5155604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5400000" flipH="1" flipV="1">
            <a:off x="684076" y="2382502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8173416" y="5155604"/>
            <a:ext cx="5395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2008" y="29233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55°C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704856" y="41474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45°C</a:t>
            </a:r>
          </a:p>
        </p:txBody>
      </p:sp>
      <p:cxnSp>
        <p:nvCxnSpPr>
          <p:cNvPr id="61" name="Connecteur droit 60"/>
          <p:cNvCxnSpPr/>
          <p:nvPr/>
        </p:nvCxnSpPr>
        <p:spPr>
          <a:xfrm>
            <a:off x="864096" y="27073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864096" y="443552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900608" y="486757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043608" y="1671191"/>
            <a:ext cx="33843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Test on Intel Celeron 900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908720"/>
            <a:ext cx="4343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Wake Up on </a:t>
            </a:r>
            <a:r>
              <a:rPr lang="fr-FR" sz="2800" dirty="0" err="1"/>
              <a:t>StandBy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8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552729"/>
            <a:ext cx="648617" cy="648617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6084168" y="2420888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No </a:t>
            </a:r>
            <a:r>
              <a:rPr lang="fr-FR" sz="3200" b="1" dirty="0" err="1"/>
              <a:t>waste</a:t>
            </a:r>
            <a:endParaRPr lang="fr-FR" sz="3200" b="1" dirty="0"/>
          </a:p>
        </p:txBody>
      </p:sp>
      <p:pic>
        <p:nvPicPr>
          <p:cNvPr id="28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592" y="2420888"/>
            <a:ext cx="648617" cy="648617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6084168" y="3556176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Ready</a:t>
            </a:r>
            <a:r>
              <a:rPr lang="fr-FR" sz="3200" b="1" dirty="0"/>
              <a:t> to </a:t>
            </a:r>
            <a:r>
              <a:rPr lang="fr-FR" sz="3200" b="1" dirty="0" err="1"/>
              <a:t>work</a:t>
            </a:r>
            <a:endParaRPr lang="fr-FR" sz="3200" b="1" dirty="0"/>
          </a:p>
        </p:txBody>
      </p:sp>
      <p:pic>
        <p:nvPicPr>
          <p:cNvPr id="33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551" y="4653681"/>
            <a:ext cx="648617" cy="648617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6085184" y="4657128"/>
            <a:ext cx="187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Save time</a:t>
            </a:r>
          </a:p>
        </p:txBody>
      </p:sp>
      <p:pic>
        <p:nvPicPr>
          <p:cNvPr id="36" name="Picture 3" descr="C:\Users\Hoffmann\Desktop\transformer-pc-reve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988840"/>
            <a:ext cx="2448272" cy="2448272"/>
          </a:xfrm>
          <a:prstGeom prst="rect">
            <a:avLst/>
          </a:prstGeom>
          <a:noFill/>
        </p:spPr>
      </p:pic>
      <p:pic>
        <p:nvPicPr>
          <p:cNvPr id="37" name="Picture 5" descr="C:\Users\Hoffmann\Desktop\18977-red-green-button-s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653136"/>
            <a:ext cx="3168352" cy="1532455"/>
          </a:xfrm>
          <a:prstGeom prst="rect">
            <a:avLst/>
          </a:prstGeom>
          <a:noFill/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Manage </a:t>
            </a: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consumption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sp>
        <p:nvSpPr>
          <p:cNvPr id="15" name="ZoneTexte 1"/>
          <p:cNvSpPr txBox="1"/>
          <p:nvPr/>
        </p:nvSpPr>
        <p:spPr>
          <a:xfrm>
            <a:off x="522628" y="6340397"/>
            <a:ext cx="427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Wake On </a:t>
            </a:r>
            <a:r>
              <a:rPr lang="fr-FR" sz="2400" b="1" dirty="0" err="1"/>
              <a:t>Timer</a:t>
            </a:r>
            <a:r>
              <a:rPr lang="fr-FR" sz="2400" b="1" dirty="0"/>
              <a:t> / Wake On 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843808" y="908720"/>
            <a:ext cx="630019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Light intensity management for laptops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17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56" y="5732711"/>
            <a:ext cx="648617" cy="648617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2699792" y="494062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/>
              <a:t>Extends </a:t>
            </a:r>
            <a:r>
              <a:rPr lang="fr-FR" sz="3200" b="1" dirty="0"/>
              <a:t>battery life</a:t>
            </a:r>
          </a:p>
        </p:txBody>
      </p:sp>
      <p:pic>
        <p:nvPicPr>
          <p:cNvPr id="2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216" y="4940623"/>
            <a:ext cx="648617" cy="648617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1152128" y="5736158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Always</a:t>
            </a:r>
            <a:r>
              <a:rPr lang="fr-FR" sz="3200" b="1" dirty="0"/>
              <a:t> on</a:t>
            </a:r>
          </a:p>
        </p:txBody>
      </p:sp>
      <p:pic>
        <p:nvPicPr>
          <p:cNvPr id="31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7559" y="5732711"/>
            <a:ext cx="648617" cy="648617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6157192" y="5736158"/>
            <a:ext cx="187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Powerful</a:t>
            </a:r>
            <a:endParaRPr lang="fr-FR" sz="3200" b="1" dirty="0"/>
          </a:p>
        </p:txBody>
      </p:sp>
      <p:pic>
        <p:nvPicPr>
          <p:cNvPr id="34" name="Picture 2" descr="C:\KAR\KAR_TOUT\KAR_TOUT\KAR\Images\lapto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852560"/>
            <a:ext cx="3384376" cy="31606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2" descr="C:\KAR\KAR_TOUT\KAR_TOUT\KAR INTERNET\Instant 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961847"/>
            <a:ext cx="7848872" cy="4617943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533400" y="-171400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Result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5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" y="2780928"/>
            <a:ext cx="648617" cy="648617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701117" y="2792067"/>
            <a:ext cx="214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Power </a:t>
            </a:r>
            <a:r>
              <a:rPr lang="en-US" b="1" dirty="0"/>
              <a:t>automatically adjusted </a:t>
            </a:r>
            <a:r>
              <a:rPr lang="en-US" dirty="0"/>
              <a:t>according to </a:t>
            </a:r>
            <a:r>
              <a:rPr lang="en-US" b="1" dirty="0"/>
              <a:t>user needs</a:t>
            </a:r>
            <a:endParaRPr lang="fr-FR" b="1" dirty="0">
              <a:ea typeface="Times New Roman"/>
            </a:endParaRPr>
          </a:p>
        </p:txBody>
      </p:sp>
      <p:pic>
        <p:nvPicPr>
          <p:cNvPr id="27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499722"/>
            <a:ext cx="648617" cy="648617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7001309" y="4510861"/>
            <a:ext cx="214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RAM</a:t>
            </a:r>
            <a:r>
              <a:rPr lang="fr-FR" dirty="0"/>
              <a:t> </a:t>
            </a:r>
            <a:r>
              <a:rPr lang="fr-FR" dirty="0" err="1"/>
              <a:t>handled</a:t>
            </a:r>
            <a:r>
              <a:rPr lang="fr-FR" dirty="0"/>
              <a:t> </a:t>
            </a:r>
            <a:r>
              <a:rPr lang="fr-FR" b="1" dirty="0" err="1"/>
              <a:t>automatically</a:t>
            </a:r>
            <a:endParaRPr lang="fr-FR" b="1" dirty="0">
              <a:ea typeface="Times New Roman"/>
            </a:endParaRPr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733256"/>
            <a:ext cx="646771" cy="648617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952637" y="5744395"/>
            <a:ext cx="311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CPU </a:t>
            </a:r>
            <a:r>
              <a:rPr lang="en-US" b="1" dirty="0"/>
              <a:t>cooling</a:t>
            </a:r>
            <a:r>
              <a:rPr lang="en-US" dirty="0"/>
              <a:t> automatically increasing the </a:t>
            </a:r>
            <a:r>
              <a:rPr lang="en-US" b="1" dirty="0"/>
              <a:t>lifespan</a:t>
            </a:r>
            <a:r>
              <a:rPr lang="en-US" dirty="0"/>
              <a:t> of the </a:t>
            </a:r>
            <a:r>
              <a:rPr lang="en-US" b="1" dirty="0"/>
              <a:t>computer</a:t>
            </a:r>
            <a:endParaRPr lang="fr-FR" b="1" dirty="0">
              <a:ea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60032" y="57332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 fully automated software!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2184537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82488" y="-243408"/>
            <a:ext cx="597368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</a:rPr>
              <a:t>Control panel</a:t>
            </a:r>
            <a:endParaRPr lang="fr-FR" sz="48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3928" y="908720"/>
            <a:ext cx="522007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Control panel with KAR Serveur</a:t>
            </a:r>
          </a:p>
        </p:txBody>
      </p:sp>
      <p:pic>
        <p:nvPicPr>
          <p:cNvPr id="1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164" y="6092751"/>
            <a:ext cx="648617" cy="648617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27236" y="6092751"/>
            <a:ext cx="669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Set energy </a:t>
            </a:r>
            <a:r>
              <a:rPr lang="fr-FR" sz="3200" b="1" dirty="0" err="1"/>
              <a:t>strategies</a:t>
            </a:r>
            <a:endParaRPr lang="fr-FR" sz="3200" b="1" dirty="0"/>
          </a:p>
        </p:txBody>
      </p:sp>
      <p:pic>
        <p:nvPicPr>
          <p:cNvPr id="11" name="Picture 2" descr="C:\KAR\KAR_TOUT\KAR_TOUT\KAR INTERNET\site-iakar\img\serveur\connectee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714487"/>
            <a:ext cx="6572296" cy="423344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92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2184537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82488" y="-243408"/>
            <a:ext cx="597368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Control panel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5976" y="908720"/>
            <a:ext cx="4788024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Set the days and exceptions</a:t>
            </a:r>
            <a:endParaRPr lang="fr-FR" sz="2800" dirty="0"/>
          </a:p>
        </p:txBody>
      </p:sp>
      <p:pic>
        <p:nvPicPr>
          <p:cNvPr id="1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164" y="6092751"/>
            <a:ext cx="648617" cy="648617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27236" y="6092751"/>
            <a:ext cx="669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Calendars</a:t>
            </a:r>
            <a:r>
              <a:rPr lang="fr-FR" sz="3200" b="1" dirty="0"/>
              <a:t> management</a:t>
            </a:r>
          </a:p>
        </p:txBody>
      </p:sp>
      <p:pic>
        <p:nvPicPr>
          <p:cNvPr id="12" name="Picture 2" descr="C:\KAR\KAR_TOUT\KAR_TOUT\KAR INTERNET\site-iakar\img\serveur\serveurparamveilleautoe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714487"/>
            <a:ext cx="6572296" cy="423344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41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6" descr="C:\Users\Hoffmann\Desktop\18092892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440" y="5301208"/>
            <a:ext cx="2931616" cy="29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043608" y="908720"/>
            <a:ext cx="810039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Cost to a company with 1,500 computers over 3 years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488" y="-243408"/>
            <a:ext cx="5757664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 err="1">
                <a:solidFill>
                  <a:schemeClr val="bg1"/>
                </a:solidFill>
              </a:rPr>
              <a:t>Comparison</a:t>
            </a:r>
            <a:r>
              <a:rPr lang="fr-FR" sz="4800" dirty="0">
                <a:solidFill>
                  <a:schemeClr val="bg1"/>
                </a:solidFill>
              </a:rPr>
              <a:t> and R.O.I.</a:t>
            </a:r>
            <a:endParaRPr lang="fr-FR" sz="48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48994"/>
              </p:ext>
            </p:extLst>
          </p:nvPr>
        </p:nvGraphicFramePr>
        <p:xfrm>
          <a:off x="190295" y="1628800"/>
          <a:ext cx="8748892" cy="338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47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WITHOUT KAR ECO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/>
                        <a:t>WITH KAR ECO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53">
                <a:tc>
                  <a:txBody>
                    <a:bodyPr/>
                    <a:lstStyle/>
                    <a:p>
                      <a:r>
                        <a:rPr lang="en-US" sz="1200" dirty="0"/>
                        <a:t>Average cost per KW / H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(Allow an increase every 6 months from 3% to 6%)</a:t>
                      </a:r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0,0953 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€ NO VAT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0,0953 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€ NO VAT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Electricity</a:t>
                      </a:r>
                      <a:r>
                        <a:rPr lang="fr-FR" sz="1200" dirty="0"/>
                        <a:t> consumption</a:t>
                      </a:r>
                      <a:endParaRPr lang="fr-FR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2 897 532,00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kWh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none" baseline="0" dirty="0">
                          <a:solidFill>
                            <a:srgbClr val="00B050"/>
                          </a:solidFill>
                        </a:rPr>
                        <a:t>1 680 568,56 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kWh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baseline="0" dirty="0">
                          <a:solidFill>
                            <a:srgbClr val="0070C0"/>
                          </a:solidFill>
                        </a:rPr>
                        <a:t>1 216 963,44 kWh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Cost over 3 </a:t>
                      </a:r>
                      <a:r>
                        <a:rPr lang="fr-FR" sz="1200" dirty="0" err="1"/>
                        <a:t>years</a:t>
                      </a:r>
                      <a:endParaRPr lang="fr-FR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276 134,79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€</a:t>
                      </a: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 NO VAT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none" baseline="0" dirty="0">
                          <a:solidFill>
                            <a:srgbClr val="00B050"/>
                          </a:solidFill>
                        </a:rPr>
                        <a:t>160 158,18 €</a:t>
                      </a:r>
                      <a:r>
                        <a:rPr lang="fr-FR" sz="1800" b="1" baseline="0" dirty="0">
                          <a:solidFill>
                            <a:srgbClr val="00B050"/>
                          </a:solidFill>
                        </a:rPr>
                        <a:t> NO VAT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none" baseline="0" dirty="0">
                          <a:solidFill>
                            <a:srgbClr val="0070C0"/>
                          </a:solidFill>
                        </a:rPr>
                        <a:t>115 976,61 € NO VAT</a:t>
                      </a:r>
                      <a:endParaRPr lang="fr-F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en-US" sz="1200" dirty="0"/>
                        <a:t>CO2 emissions over a year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(or 1 KW / H = 130 GCO2)</a:t>
                      </a:r>
                      <a:endParaRPr lang="fr-FR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376,68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Tonnes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none" baseline="0" dirty="0">
                          <a:solidFill>
                            <a:srgbClr val="00B050"/>
                          </a:solidFill>
                        </a:rPr>
                        <a:t>218,46</a:t>
                      </a:r>
                      <a:r>
                        <a:rPr lang="fr-FR" sz="1800" b="1" u="none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Tonnes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158,22 </a:t>
                      </a:r>
                      <a:r>
                        <a:rPr lang="fr-FR" sz="1800" b="1" u="none" baseline="0" dirty="0">
                          <a:solidFill>
                            <a:srgbClr val="0070C0"/>
                          </a:solidFill>
                        </a:rPr>
                        <a:t>Tonnes</a:t>
                      </a:r>
                      <a:endParaRPr lang="fr-F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753">
                <a:tc>
                  <a:txBody>
                    <a:bodyPr/>
                    <a:lstStyle/>
                    <a:p>
                      <a:r>
                        <a:rPr lang="en-US" sz="1200" dirty="0"/>
                        <a:t>Extends the life of computers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Renewal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every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 3 </a:t>
                      </a:r>
                      <a:r>
                        <a:rPr lang="fr-FR" b="1" dirty="0" err="1">
                          <a:solidFill>
                            <a:srgbClr val="FF0000"/>
                          </a:solidFill>
                        </a:rPr>
                        <a:t>years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Renewal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every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 6 </a:t>
                      </a:r>
                      <a:r>
                        <a:rPr lang="fr-FR" b="1" dirty="0" err="1">
                          <a:solidFill>
                            <a:srgbClr val="00B050"/>
                          </a:solidFill>
                        </a:rPr>
                        <a:t>years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 years 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</a:rPr>
                        <a:t>extented</a:t>
                      </a:r>
                      <a:endParaRPr lang="fr-F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79712" y="5301208"/>
            <a:ext cx="6048672" cy="1110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51720" y="5352504"/>
            <a:ext cx="258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ROI is </a:t>
            </a:r>
            <a:r>
              <a:rPr lang="fr-FR" b="1" dirty="0" err="1">
                <a:solidFill>
                  <a:srgbClr val="00B050"/>
                </a:solidFill>
              </a:rPr>
              <a:t>equivalent</a:t>
            </a:r>
            <a:r>
              <a:rPr lang="fr-FR" b="1" dirty="0">
                <a:solidFill>
                  <a:srgbClr val="00B050"/>
                </a:solidFill>
              </a:rPr>
              <a:t> to:</a:t>
            </a:r>
          </a:p>
        </p:txBody>
      </p:sp>
      <p:pic>
        <p:nvPicPr>
          <p:cNvPr id="4098" name="Picture 2" descr="C:\KAR\KAR_TOUT\KAR_TOUT\KAR\Images\Ca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20169"/>
            <a:ext cx="577552" cy="2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KAR\KAR_TOUT\KAR_TOUT\KAR\Images\tree_green-555p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39383"/>
            <a:ext cx="342623" cy="4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KAR\KAR_TOUT\KAR_TOUT\KAR\Images\avion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36" y="5844607"/>
            <a:ext cx="432223" cy="4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99792" y="5856560"/>
            <a:ext cx="155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1 054 800 Km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24684" y="5786293"/>
            <a:ext cx="181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45 Go/Return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Paris-New York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60232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8 790 </a:t>
            </a:r>
            <a:r>
              <a:rPr lang="fr-FR" b="1" dirty="0" err="1">
                <a:solidFill>
                  <a:srgbClr val="00B050"/>
                </a:solidFill>
              </a:rPr>
              <a:t>Trees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6801" y="1765607"/>
            <a:ext cx="197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Initial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52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76400" y="889556"/>
            <a:ext cx="74676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 err="1"/>
              <a:t>Summary</a:t>
            </a:r>
            <a:r>
              <a:rPr lang="fr-FR" sz="2800" dirty="0"/>
              <a:t> of </a:t>
            </a:r>
            <a:r>
              <a:rPr lang="fr-FR" sz="2800" dirty="0" err="1"/>
              <a:t>energy</a:t>
            </a:r>
            <a:r>
              <a:rPr lang="fr-FR" sz="2800" dirty="0"/>
              <a:t> </a:t>
            </a:r>
            <a:r>
              <a:rPr lang="fr-FR" sz="2800" dirty="0" err="1"/>
              <a:t>spending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2573759"/>
            <a:ext cx="5750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400" b="1" dirty="0"/>
              <a:t>57% </a:t>
            </a:r>
            <a:r>
              <a:rPr lang="en-US" sz="2400" dirty="0"/>
              <a:t>of computers </a:t>
            </a:r>
            <a:r>
              <a:rPr lang="en-US" sz="2400" b="1" dirty="0"/>
              <a:t>never</a:t>
            </a:r>
            <a:r>
              <a:rPr lang="en-US" sz="2400" dirty="0"/>
              <a:t> </a:t>
            </a:r>
            <a:r>
              <a:rPr lang="en-US" sz="2400" b="1" dirty="0"/>
              <a:t>switch off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199" y="3394010"/>
            <a:ext cx="7306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400" b="1" dirty="0"/>
              <a:t>Consumption is</a:t>
            </a:r>
            <a:r>
              <a:rPr lang="en-US" sz="2400" dirty="0"/>
              <a:t> not suited to </a:t>
            </a:r>
            <a:r>
              <a:rPr lang="en-US" sz="2400" b="1" dirty="0"/>
              <a:t>actual use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4263479"/>
            <a:ext cx="7694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400" b="1" dirty="0"/>
              <a:t>Overconsumption </a:t>
            </a:r>
            <a:r>
              <a:rPr lang="en-US" sz="2400" dirty="0"/>
              <a:t>of energy on the </a:t>
            </a:r>
            <a:r>
              <a:rPr lang="en-US" sz="2400" b="1" dirty="0"/>
              <a:t>electrical expense</a:t>
            </a:r>
            <a:endParaRPr lang="fr-FR" sz="1400" b="1" dirty="0">
              <a:ea typeface="Times New Roman"/>
              <a:cs typeface="Times New Roman"/>
            </a:endParaRPr>
          </a:p>
        </p:txBody>
      </p:sp>
      <p:pic>
        <p:nvPicPr>
          <p:cNvPr id="16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6148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784" y="2662535"/>
            <a:ext cx="304800" cy="304800"/>
          </a:xfrm>
          <a:prstGeom prst="rect">
            <a:avLst/>
          </a:prstGeom>
          <a:noFill/>
        </p:spPr>
      </p:pic>
      <p:pic>
        <p:nvPicPr>
          <p:cNvPr id="19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784" y="3471391"/>
            <a:ext cx="304800" cy="304800"/>
          </a:xfrm>
          <a:prstGeom prst="rect">
            <a:avLst/>
          </a:prstGeom>
          <a:noFill/>
        </p:spPr>
      </p:pic>
      <p:pic>
        <p:nvPicPr>
          <p:cNvPr id="20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45796"/>
            <a:ext cx="304800" cy="304800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-465584" y="-23428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00" b="0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Spending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691680" y="889556"/>
            <a:ext cx="745232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With KAR Energy Software, it’s only profit for you!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19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927" y="2276872"/>
            <a:ext cx="648617" cy="648617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904035" y="2456620"/>
            <a:ext cx="405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/>
              <a:t>15 MB hard </a:t>
            </a:r>
            <a:r>
              <a:rPr lang="fr-FR" sz="2400" b="1" dirty="0" err="1"/>
              <a:t>disk</a:t>
            </a:r>
            <a:r>
              <a:rPr lang="fr-FR" sz="2400" b="1" dirty="0"/>
              <a:t> free </a:t>
            </a:r>
            <a:r>
              <a:rPr lang="fr-FR" sz="2400" b="1" dirty="0" err="1"/>
              <a:t>space</a:t>
            </a:r>
            <a:endParaRPr lang="fr-FR" sz="2400" b="1" dirty="0">
              <a:ea typeface="Times New Roman"/>
            </a:endParaRPr>
          </a:p>
        </p:txBody>
      </p:sp>
      <p:pic>
        <p:nvPicPr>
          <p:cNvPr id="11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927" y="3356992"/>
            <a:ext cx="648617" cy="64861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904036" y="3536740"/>
            <a:ext cx="541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Installation in less than 7 seconds</a:t>
            </a:r>
            <a:endParaRPr lang="fr-FR" sz="2400" b="1" dirty="0">
              <a:ea typeface="Times New Roman"/>
            </a:endParaRPr>
          </a:p>
        </p:txBody>
      </p:sp>
      <p:pic>
        <p:nvPicPr>
          <p:cNvPr id="13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364559"/>
            <a:ext cx="648617" cy="64861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896852" y="4544307"/>
            <a:ext cx="54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N</a:t>
            </a:r>
            <a:r>
              <a:rPr lang="fr-FR" sz="2400" b="1" dirty="0" err="1"/>
              <a:t>ot</a:t>
            </a:r>
            <a:r>
              <a:rPr lang="fr-FR" sz="2400" b="1" dirty="0"/>
              <a:t> </a:t>
            </a:r>
            <a:r>
              <a:rPr lang="fr-FR" sz="2400" b="1" dirty="0" err="1"/>
              <a:t>need</a:t>
            </a:r>
            <a:r>
              <a:rPr lang="fr-FR" sz="2400" b="1" dirty="0"/>
              <a:t> to reboot</a:t>
            </a:r>
            <a:endParaRPr lang="fr-FR" sz="2400" b="1" dirty="0">
              <a:ea typeface="Times New Roman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Evolution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Introduction</a:t>
            </a:r>
          </a:p>
        </p:txBody>
      </p:sp>
      <p:pic>
        <p:nvPicPr>
          <p:cNvPr id="2054" name="Picture 6" descr="http://icons.iconseeker.com/png/fullsize/devcom-network/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57427"/>
            <a:ext cx="1182214" cy="11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ffmann\Desktop\desktop_compu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93" y="4168120"/>
            <a:ext cx="1493128" cy="149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clker.com/cliparts/8/a/3/1/1197107206400036309metalmarious_Laptop.svg.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18511"/>
            <a:ext cx="1140293" cy="113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ismp.fr/v5/sites/default/files/TabletPC256p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11" y="5641943"/>
            <a:ext cx="1315449" cy="13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38200" y="1781671"/>
            <a:ext cx="5750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400" b="1" dirty="0"/>
              <a:t>Energy saving: </a:t>
            </a:r>
            <a:r>
              <a:rPr lang="fr-FR" sz="2400" b="1" dirty="0" err="1"/>
              <a:t>less</a:t>
            </a:r>
            <a:r>
              <a:rPr lang="fr-FR" sz="2400" b="1" dirty="0"/>
              <a:t> spending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584" y="347139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400" b="1" dirty="0"/>
              <a:t>Material: extends the life of computer equipment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84" y="2636912"/>
            <a:ext cx="7694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400" b="1" dirty="0"/>
              <a:t>Save time: more efficiency at the workplace</a:t>
            </a:r>
            <a:endParaRPr lang="fr-FR" sz="1400" b="1" dirty="0">
              <a:ea typeface="Times New Roman"/>
              <a:cs typeface="Times New Roman"/>
            </a:endParaRPr>
          </a:p>
        </p:txBody>
      </p:sp>
      <p:pic>
        <p:nvPicPr>
          <p:cNvPr id="16" name="Picture 2" descr="C:\KAR\KAR_TOUT\KAR_TOUT\KAR\Images\currency_euro_gre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3589" cy="4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Hoffmann\Desktop\80px-Green_Clock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" y="2636912"/>
            <a:ext cx="449075" cy="4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Hoffmann\Desktop\recycling-green-h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5373"/>
            <a:ext cx="393701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75656" y="939498"/>
            <a:ext cx="7668344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Make significant savings on three different levels: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 rot="189825">
            <a:off x="2851476" y="4604372"/>
            <a:ext cx="33123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100% software solution</a:t>
            </a:r>
          </a:p>
        </p:txBody>
      </p:sp>
      <p:sp>
        <p:nvSpPr>
          <p:cNvPr id="25" name="Rectangle 24"/>
          <p:cNvSpPr/>
          <p:nvPr/>
        </p:nvSpPr>
        <p:spPr>
          <a:xfrm rot="21303369">
            <a:off x="2739988" y="5371242"/>
            <a:ext cx="33123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Simple, </a:t>
            </a:r>
            <a:r>
              <a:rPr lang="fr-FR" b="1" dirty="0" err="1">
                <a:solidFill>
                  <a:srgbClr val="002060"/>
                </a:solidFill>
              </a:rPr>
              <a:t>automatic</a:t>
            </a:r>
            <a:r>
              <a:rPr lang="fr-FR" b="1" dirty="0">
                <a:solidFill>
                  <a:srgbClr val="002060"/>
                </a:solidFill>
              </a:rPr>
              <a:t>, transparent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83768" y="6093296"/>
            <a:ext cx="38080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And without equipment replacement!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758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-6152" y="1268760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fr-FR" sz="2400" b="1" u="sng" dirty="0"/>
              <a:t>KAR Energy Software </a:t>
            </a:r>
            <a:r>
              <a:rPr lang="en-US" sz="2400" b="1" u="sng" dirty="0"/>
              <a:t>was the winner of numerous competitions:</a:t>
            </a:r>
            <a:endParaRPr lang="fr-FR" sz="2400" b="1" u="sng" dirty="0"/>
          </a:p>
        </p:txBody>
      </p:sp>
      <p:pic>
        <p:nvPicPr>
          <p:cNvPr id="16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28687" y="1730425"/>
            <a:ext cx="7542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Youth</a:t>
            </a:r>
            <a:r>
              <a:rPr lang="fr-FR" sz="2000" dirty="0"/>
              <a:t> Challenge </a:t>
            </a:r>
            <a:r>
              <a:rPr lang="fr-FR" sz="2000" dirty="0" err="1"/>
              <a:t>Competitions</a:t>
            </a:r>
            <a:r>
              <a:rPr lang="fr-FR" sz="2000" dirty="0"/>
              <a:t> (2009)</a:t>
            </a:r>
          </a:p>
          <a:p>
            <a:r>
              <a:rPr lang="fr-FR" sz="2000" dirty="0"/>
              <a:t>- European </a:t>
            </a:r>
            <a:r>
              <a:rPr lang="fr-FR" sz="2000" dirty="0" err="1"/>
              <a:t>Innovative</a:t>
            </a:r>
            <a:r>
              <a:rPr lang="fr-FR" sz="2000" dirty="0"/>
              <a:t> Company Competitions (2009)</a:t>
            </a:r>
          </a:p>
          <a:p>
            <a:r>
              <a:rPr lang="fr-FR" sz="2000" dirty="0"/>
              <a:t>- Talents </a:t>
            </a:r>
            <a:r>
              <a:rPr lang="fr-FR" sz="2000" dirty="0" err="1"/>
              <a:t>Competitions</a:t>
            </a:r>
            <a:r>
              <a:rPr lang="fr-FR" sz="2000" dirty="0"/>
              <a:t> (2010)</a:t>
            </a:r>
          </a:p>
          <a:p>
            <a:r>
              <a:rPr lang="fr-FR" sz="2000" dirty="0"/>
              <a:t>- Startup Grand Prix (2010)  </a:t>
            </a:r>
          </a:p>
          <a:p>
            <a:r>
              <a:rPr lang="fr-FR" sz="2000" dirty="0"/>
              <a:t>- Challenge for Young Inventors and Creators in Monts with Concours Lépine Gold </a:t>
            </a:r>
            <a:r>
              <a:rPr lang="fr-FR" sz="2000" dirty="0" err="1"/>
              <a:t>Medal</a:t>
            </a:r>
            <a:r>
              <a:rPr lang="fr-FR" sz="2000" dirty="0"/>
              <a:t> (2011)</a:t>
            </a:r>
            <a:br>
              <a:rPr lang="fr-FR" sz="2000" dirty="0"/>
            </a:br>
            <a:r>
              <a:rPr lang="fr-FR" sz="2000" dirty="0"/>
              <a:t>- Business </a:t>
            </a:r>
            <a:r>
              <a:rPr lang="fr-FR" sz="2000" dirty="0" err="1"/>
              <a:t>Creation</a:t>
            </a:r>
            <a:r>
              <a:rPr lang="fr-FR" sz="2000" dirty="0"/>
              <a:t> </a:t>
            </a:r>
            <a:r>
              <a:rPr lang="fr-FR" sz="2000" dirty="0" err="1"/>
              <a:t>Competition</a:t>
            </a:r>
            <a:r>
              <a:rPr lang="fr-FR" sz="2000" dirty="0"/>
              <a:t> Eco-Citizen (2011)</a:t>
            </a:r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/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- Crédit Agricole</a:t>
            </a:r>
          </a:p>
          <a:p>
            <a:r>
              <a:rPr lang="fr-FR" sz="2000" dirty="0"/>
              <a:t>- Association d'EGEE d'Orléans</a:t>
            </a:r>
          </a:p>
          <a:p>
            <a:r>
              <a:rPr lang="fr-FR" sz="2000" dirty="0"/>
              <a:t>- Crédit Mutuel</a:t>
            </a:r>
          </a:p>
          <a:p>
            <a:r>
              <a:rPr lang="fr-FR" sz="2000" dirty="0"/>
              <a:t>- Technopôle de Montpellier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3479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fr-FR" sz="2400" b="1" u="sng" dirty="0"/>
              <a:t>KAR Energy Software is also supported by: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IA-KAR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 err="1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Partners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  <p:pic>
        <p:nvPicPr>
          <p:cNvPr id="1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2" name="Picture 5" descr="C:\KAR\KAR_TOUT\KAR_TOUT\KAR INTERNET\site-iakar\img\partenaires\energy_star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1395329" cy="14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KAR\KAR_TOUT\KAR_TOUT\KAR INTERNET\site-iakar\img\partenaires\BizSpark_Start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214686"/>
            <a:ext cx="2253436" cy="9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KAR\KAR_TOUT\KAR_TOUT\KAR INTERNET\site-iakar\img\partenaires\cpuid-logo-ur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2879195" cy="8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KAR\KAR_TOUT\KAR_TOUT\KAR INTERNET\site-iakar\img\partenaires\logo-inte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1279724" cy="11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7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Hoffmann\Desktop\dezinerfolio-com_busin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648" y="2060848"/>
            <a:ext cx="3048000" cy="1612900"/>
          </a:xfrm>
          <a:prstGeom prst="rect">
            <a:avLst/>
          </a:prstGeom>
          <a:noFill/>
        </p:spPr>
      </p:pic>
      <p:pic>
        <p:nvPicPr>
          <p:cNvPr id="1030" name="Picture 6" descr="C:\Users\Hoffmann\Desktop\poignee_de_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664" y="3933056"/>
            <a:ext cx="2748013" cy="206118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55394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533400" y="762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Contact</a:t>
            </a:r>
          </a:p>
        </p:txBody>
      </p:sp>
      <p:pic>
        <p:nvPicPr>
          <p:cNvPr id="18" name="Picture 12" descr="C:\KAR\Images KAR\Logo K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589240"/>
            <a:ext cx="819807" cy="85406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0FEA21-C5D6-8B4E-3779-7084B2C53BD3}"/>
              </a:ext>
            </a:extLst>
          </p:cNvPr>
          <p:cNvSpPr/>
          <p:nvPr/>
        </p:nvSpPr>
        <p:spPr>
          <a:xfrm>
            <a:off x="3927648" y="2012045"/>
            <a:ext cx="6477000" cy="473975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Alexander Hoffmann</a:t>
            </a:r>
            <a:br>
              <a:rPr lang="fr-FR" sz="2400" b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Director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+33 (0)6 11 30 11 61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9"/>
              </a:rPr>
              <a:t>alexander.hoffmann@ia-kar.com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SAVEE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20 rue famille Carrausse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34300 AGDE – France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10"/>
              </a:rPr>
              <a:t>https://www.ia-kar.com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FR" sz="2400" dirty="0">
              <a:ea typeface="Times New Roman"/>
              <a:cs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br>
              <a:rPr lang="fr-FR" sz="2400" dirty="0">
                <a:ea typeface="Times New Roman"/>
                <a:cs typeface="Times New Roman"/>
              </a:rPr>
            </a:b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offmann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itre 1"/>
          <p:cNvSpPr txBox="1">
            <a:spLocks/>
          </p:cNvSpPr>
          <p:nvPr/>
        </p:nvSpPr>
        <p:spPr>
          <a:xfrm>
            <a:off x="-900608" y="-243408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Facts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836712"/>
            <a:ext cx="32766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bg1"/>
                </a:solidFill>
                <a:cs typeface="Verdana"/>
              </a:rPr>
              <a:t>Result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3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3528" y="1988840"/>
            <a:ext cx="8388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The production of </a:t>
            </a:r>
            <a:r>
              <a:rPr lang="en-US" b="1" dirty="0"/>
              <a:t>a desktop computer</a:t>
            </a:r>
            <a:r>
              <a:rPr lang="en-US" dirty="0"/>
              <a:t> is estimated at </a:t>
            </a:r>
            <a:r>
              <a:rPr lang="en-US" b="1" dirty="0"/>
              <a:t>600kg</a:t>
            </a:r>
            <a:r>
              <a:rPr lang="en-US" dirty="0"/>
              <a:t> of </a:t>
            </a:r>
            <a:r>
              <a:rPr lang="en-US" b="1" dirty="0"/>
              <a:t>CO2</a:t>
            </a:r>
            <a:r>
              <a:rPr lang="en-US" dirty="0"/>
              <a:t> and </a:t>
            </a:r>
            <a:r>
              <a:rPr lang="en-US" b="1" dirty="0"/>
              <a:t>675kg</a:t>
            </a:r>
            <a:r>
              <a:rPr lang="en-US" dirty="0"/>
              <a:t> for </a:t>
            </a:r>
            <a:r>
              <a:rPr lang="en-US" b="1" dirty="0"/>
              <a:t>a flat screen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- A desktop computer consumes </a:t>
            </a:r>
            <a:r>
              <a:rPr lang="en-US" b="1" dirty="0"/>
              <a:t>65W/H 130W/H</a:t>
            </a:r>
            <a:r>
              <a:rPr lang="en-US" dirty="0"/>
              <a:t> when it is on and if it is on 24/24, then it consumes </a:t>
            </a:r>
            <a:r>
              <a:rPr lang="en-US" b="1" dirty="0"/>
              <a:t>500 kWh to 1300 kWh per year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b="1" dirty="0"/>
              <a:t>Between 2000 and 2005</a:t>
            </a:r>
            <a:r>
              <a:rPr lang="en-US" dirty="0"/>
              <a:t>, consumption of large electrical data centers has doubled. If we follow this way, </a:t>
            </a:r>
            <a:r>
              <a:rPr lang="en-US" b="1" dirty="0"/>
              <a:t>in 25 years</a:t>
            </a:r>
            <a:r>
              <a:rPr lang="en-US" dirty="0"/>
              <a:t>, the energy consumption </a:t>
            </a:r>
            <a:r>
              <a:rPr lang="en-US" b="1" dirty="0"/>
              <a:t>will be </a:t>
            </a:r>
          </a:p>
          <a:p>
            <a:r>
              <a:rPr lang="en-US" b="1" dirty="0"/>
              <a:t>the virtual equivalent to that of the world today</a:t>
            </a:r>
            <a:r>
              <a:rPr lang="en-US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4869160"/>
            <a:ext cx="604867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4869160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This can raise the spending costs of electricity by 90$ per year and 250Kg/CO2!</a:t>
            </a:r>
            <a:endParaRPr lang="fr-FR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C:\Users\Hoffmann\Desktop\Sans tit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901" y="2432063"/>
            <a:ext cx="7603523" cy="3949265"/>
          </a:xfrm>
          <a:prstGeom prst="rect">
            <a:avLst/>
          </a:prstGeom>
          <a:noFill/>
        </p:spPr>
      </p:pic>
      <p:pic>
        <p:nvPicPr>
          <p:cNvPr id="17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7504" y="1497558"/>
            <a:ext cx="789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Year after year, new software versions </a:t>
            </a:r>
            <a:r>
              <a:rPr lang="en-US" b="1" dirty="0"/>
              <a:t>still require more resources </a:t>
            </a:r>
            <a:r>
              <a:rPr lang="en-US" dirty="0"/>
              <a:t>(memory, CPU, disk, graphics card, etc.). </a:t>
            </a:r>
            <a:r>
              <a:rPr lang="en-US" b="1" dirty="0"/>
              <a:t>To make the same tasks</a:t>
            </a:r>
            <a:r>
              <a:rPr lang="en-US" dirty="0"/>
              <a:t>.</a:t>
            </a:r>
            <a:endParaRPr lang="fr-FR" dirty="0"/>
          </a:p>
        </p:txBody>
      </p:sp>
      <p:pic>
        <p:nvPicPr>
          <p:cNvPr id="1031" name="Picture 7" descr="C:\Users\Hoffmann\Desktop\Sans titr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708920"/>
            <a:ext cx="4295775" cy="1343025"/>
          </a:xfrm>
          <a:prstGeom prst="rect">
            <a:avLst/>
          </a:prstGeom>
          <a:noFill/>
        </p:spPr>
      </p:pic>
      <p:pic>
        <p:nvPicPr>
          <p:cNvPr id="1033" name="Picture 9" descr="C:\Users\Hoffmann\Desktop\greenit2 - Copi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021288"/>
            <a:ext cx="1152128" cy="280351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-900608" y="-243408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Facts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offmann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867400" y="836712"/>
            <a:ext cx="32766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bg1"/>
                </a:solidFill>
                <a:cs typeface="Verdana"/>
              </a:rPr>
              <a:t>Result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7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51521" y="2785145"/>
            <a:ext cx="7893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Over </a:t>
            </a:r>
            <a:r>
              <a:rPr lang="en-US" b="1" dirty="0"/>
              <a:t>57% of users </a:t>
            </a:r>
            <a:r>
              <a:rPr lang="en-US" dirty="0"/>
              <a:t>say they </a:t>
            </a:r>
            <a:r>
              <a:rPr lang="en-US" b="1" dirty="0"/>
              <a:t>never turn off </a:t>
            </a:r>
            <a:r>
              <a:rPr lang="en-US" dirty="0"/>
              <a:t>their PCs.</a:t>
            </a:r>
            <a:endParaRPr lang="fr-FR" dirty="0"/>
          </a:p>
          <a:p>
            <a:endParaRPr lang="fr-FR" dirty="0"/>
          </a:p>
          <a:p>
            <a:r>
              <a:rPr lang="fr-FR" sz="2400" u="sng" dirty="0" err="1"/>
              <a:t>Why</a:t>
            </a:r>
            <a:r>
              <a:rPr lang="fr-FR" sz="2400" u="sng" dirty="0"/>
              <a:t>?</a:t>
            </a:r>
          </a:p>
          <a:p>
            <a:pPr>
              <a:buFontTx/>
              <a:buChar char="-"/>
            </a:pPr>
            <a:r>
              <a:rPr lang="en-US" dirty="0"/>
              <a:t> Reboot is too long.</a:t>
            </a:r>
            <a:br>
              <a:rPr lang="en-US" dirty="0"/>
            </a:br>
            <a:r>
              <a:rPr lang="en-US" dirty="0"/>
              <a:t>- For some of them, the constant switching on and off  damage</a:t>
            </a:r>
            <a:br>
              <a:rPr lang="en-US" dirty="0"/>
            </a:br>
            <a:r>
              <a:rPr lang="en-US" dirty="0"/>
              <a:t>  the PCs.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b="1" dirty="0"/>
              <a:t>The screen saver </a:t>
            </a:r>
            <a:r>
              <a:rPr lang="en-US" dirty="0"/>
              <a:t>is a big </a:t>
            </a:r>
            <a:r>
              <a:rPr lang="en-US" b="1" dirty="0"/>
              <a:t>energy consumer</a:t>
            </a:r>
            <a:r>
              <a:rPr lang="en-US" dirty="0"/>
              <a:t>.</a:t>
            </a:r>
            <a:endParaRPr lang="fr-FR" dirty="0"/>
          </a:p>
        </p:txBody>
      </p:sp>
      <p:pic>
        <p:nvPicPr>
          <p:cNvPr id="16" name="Picture 2" descr="C:\Users\Hoffmann\Desktop\clo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3343" y="2276872"/>
            <a:ext cx="1373457" cy="1342554"/>
          </a:xfrm>
          <a:prstGeom prst="rect">
            <a:avLst/>
          </a:prstGeom>
          <a:noFill/>
        </p:spPr>
      </p:pic>
      <p:pic>
        <p:nvPicPr>
          <p:cNvPr id="18" name="Picture 2" descr="C:\Users\Hoffmann\Desktop\082262-green-jelly-icon-business-electrical-plu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49573" y="908720"/>
            <a:ext cx="1565945" cy="1565945"/>
          </a:xfrm>
          <a:prstGeom prst="rect">
            <a:avLst/>
          </a:prstGeom>
          <a:noFill/>
        </p:spPr>
      </p:pic>
      <p:pic>
        <p:nvPicPr>
          <p:cNvPr id="21" name="Picture 3" descr="C:\Users\Hoffmann\Desktop\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603648"/>
            <a:ext cx="457200" cy="457200"/>
          </a:xfrm>
          <a:prstGeom prst="rect">
            <a:avLst/>
          </a:prstGeom>
          <a:noFill/>
        </p:spPr>
      </p:pic>
      <p:pic>
        <p:nvPicPr>
          <p:cNvPr id="24" name="Picture 3" descr="C:\Users\Hoffmann\Desktop\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4743" y="1603648"/>
            <a:ext cx="457200" cy="457200"/>
          </a:xfrm>
          <a:prstGeom prst="rect">
            <a:avLst/>
          </a:prstGeom>
          <a:noFill/>
        </p:spPr>
      </p:pic>
      <p:pic>
        <p:nvPicPr>
          <p:cNvPr id="27" name="Picture 3" descr="C:\Users\Hoffmann\Desktop\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7481" y="1603648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3" descr="C:\Users\Hoffmann\Desktop\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1603648"/>
            <a:ext cx="457200" cy="457200"/>
          </a:xfrm>
          <a:prstGeom prst="rect">
            <a:avLst/>
          </a:prstGeom>
          <a:noFill/>
        </p:spPr>
      </p:pic>
      <p:pic>
        <p:nvPicPr>
          <p:cNvPr id="29" name="Picture 4" descr="C:\Users\Hoffmann\Desktop\Icon Pack\Icon Pack [500.000 icone Windows Vista, XP, Linux, Ubuntu, Mac, Leopard]\Icone (ico)\ScreenSaver86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268760"/>
            <a:ext cx="1080120" cy="1080120"/>
          </a:xfrm>
          <a:prstGeom prst="rect">
            <a:avLst/>
          </a:prstGeom>
          <a:noFill/>
        </p:spPr>
      </p:pic>
      <p:pic>
        <p:nvPicPr>
          <p:cNvPr id="30" name="Picture 2" descr="C:\Users\Hoffmann\Desktop\082262-green-jelly-icon-business-electrical-plu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3967" y="908720"/>
            <a:ext cx="1565945" cy="1565945"/>
          </a:xfrm>
          <a:prstGeom prst="rect">
            <a:avLst/>
          </a:prstGeom>
          <a:noFill/>
        </p:spPr>
      </p:pic>
      <p:pic>
        <p:nvPicPr>
          <p:cNvPr id="31" name="Picture 4" descr="C:\Users\Hoffmann\Desktop\Icon Pack\Icon Pack [500.000 icone Windows Vista, XP, Linux, Ubuntu, Mac, Leopard]\Icone (ico)\ScreenSaver86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268760"/>
            <a:ext cx="1080120" cy="1080120"/>
          </a:xfrm>
          <a:prstGeom prst="rect">
            <a:avLst/>
          </a:prstGeom>
          <a:noFill/>
        </p:spPr>
      </p:pic>
      <p:sp>
        <p:nvSpPr>
          <p:cNvPr id="32" name="Titre 1"/>
          <p:cNvSpPr txBox="1">
            <a:spLocks/>
          </p:cNvSpPr>
          <p:nvPr/>
        </p:nvSpPr>
        <p:spPr>
          <a:xfrm>
            <a:off x="-900608" y="-243408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Facts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>
                <a:lumMod val="95000"/>
              </a:schemeClr>
            </a:gs>
            <a:gs pos="83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I:\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327" y="332656"/>
            <a:ext cx="533579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492896"/>
            <a:ext cx="76962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Over 48% increase on the carbon footprint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90800" y="3831704"/>
            <a:ext cx="65532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and the electricity bill for your PC</a:t>
            </a:r>
            <a:endParaRPr lang="fr-FR" sz="2800" dirty="0">
              <a:solidFill>
                <a:srgbClr val="FFFFFF"/>
              </a:solidFill>
              <a:latin typeface="+mj-lt"/>
              <a:cs typeface="Verdana"/>
            </a:endParaRPr>
          </a:p>
        </p:txBody>
      </p:sp>
      <p:pic>
        <p:nvPicPr>
          <p:cNvPr id="8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5" name="Picture 2" descr="C:\Users\Hoffmann\Desktop\nu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085184"/>
            <a:ext cx="790575" cy="620297"/>
          </a:xfrm>
          <a:prstGeom prst="rect">
            <a:avLst/>
          </a:prstGeom>
          <a:noFill/>
        </p:spPr>
      </p:pic>
      <p:pic>
        <p:nvPicPr>
          <p:cNvPr id="16" name="Picture 2" descr="C:\Users\Hoffmann\Desktop\nu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5661248"/>
            <a:ext cx="1265536" cy="992959"/>
          </a:xfrm>
          <a:prstGeom prst="rect">
            <a:avLst/>
          </a:prstGeom>
          <a:noFill/>
        </p:spPr>
      </p:pic>
      <p:pic>
        <p:nvPicPr>
          <p:cNvPr id="17" name="Picture 2" descr="C:\Users\Hoffmann\Desktop\nu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301208"/>
            <a:ext cx="1481560" cy="1162454"/>
          </a:xfrm>
          <a:prstGeom prst="rect">
            <a:avLst/>
          </a:prstGeom>
          <a:noFill/>
        </p:spPr>
      </p:pic>
      <p:pic>
        <p:nvPicPr>
          <p:cNvPr id="13" name="Picture 2" descr="C:\KAR\KAR_TOUT\KAR_TOUT\KAR INTERNET\site-iakar\img\Comod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0" y="5455404"/>
            <a:ext cx="3550680" cy="8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KAR\KAR_TOUT\KAR_TOUT\KAR INTERNET\Eco2\images\testing_by_indLab2.jpg-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7084" y="332656"/>
            <a:ext cx="1587500" cy="1473200"/>
          </a:xfrm>
          <a:prstGeom prst="rect">
            <a:avLst/>
          </a:prstGeom>
          <a:noFill/>
        </p:spPr>
      </p:pic>
      <p:pic>
        <p:nvPicPr>
          <p:cNvPr id="18" name="Picture 2" descr="C:\Users\Hoffmann\Desktop\Windows8_Compatib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34" y="1515784"/>
            <a:ext cx="469354" cy="5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C000"/>
            </a:gs>
            <a:gs pos="83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5556241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itre 1"/>
          <p:cNvSpPr txBox="1">
            <a:spLocks/>
          </p:cNvSpPr>
          <p:nvPr/>
        </p:nvSpPr>
        <p:spPr>
          <a:xfrm>
            <a:off x="533400" y="762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Profits</a:t>
            </a:r>
          </a:p>
        </p:txBody>
      </p:sp>
      <p:pic>
        <p:nvPicPr>
          <p:cNvPr id="22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563838" y="1556792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Rapid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return on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investment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63838" y="2090192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48%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consumption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reduction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63838" y="2651426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Accelerates the performance of your computer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63838" y="3237077"/>
            <a:ext cx="5004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Increases battery life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72222" y="3845079"/>
            <a:ext cx="4635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Extends life of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equipment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automation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72222" y="4493151"/>
            <a:ext cx="4635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Lowers the temperature of your processor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78447" y="5109285"/>
            <a:ext cx="4059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Reduces the startup time of your PC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3075" name="Picture 3" descr="C:\Users\Hoffmann\Desktop\batter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5358" y="5803652"/>
            <a:ext cx="785863" cy="785863"/>
          </a:xfrm>
          <a:prstGeom prst="rect">
            <a:avLst/>
          </a:prstGeom>
          <a:noFill/>
        </p:spPr>
      </p:pic>
      <p:pic>
        <p:nvPicPr>
          <p:cNvPr id="3076" name="Picture 4" descr="C:\Users\Hoffmann\Desktop\424px-Temperature_dow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478" y="5509395"/>
            <a:ext cx="703708" cy="995813"/>
          </a:xfrm>
          <a:prstGeom prst="rect">
            <a:avLst/>
          </a:prstGeom>
          <a:noFill/>
        </p:spPr>
      </p:pic>
      <p:pic>
        <p:nvPicPr>
          <p:cNvPr id="3078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0174" y="1580893"/>
            <a:ext cx="328068" cy="312668"/>
          </a:xfrm>
          <a:prstGeom prst="rect">
            <a:avLst/>
          </a:prstGeom>
          <a:noFill/>
        </p:spPr>
      </p:pic>
      <p:pic>
        <p:nvPicPr>
          <p:cNvPr id="38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0174" y="2132321"/>
            <a:ext cx="328068" cy="312668"/>
          </a:xfrm>
          <a:prstGeom prst="rect">
            <a:avLst/>
          </a:prstGeom>
          <a:noFill/>
        </p:spPr>
      </p:pic>
      <p:pic>
        <p:nvPicPr>
          <p:cNvPr id="39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7250" y="2661013"/>
            <a:ext cx="328068" cy="312668"/>
          </a:xfrm>
          <a:prstGeom prst="rect">
            <a:avLst/>
          </a:prstGeom>
          <a:noFill/>
        </p:spPr>
      </p:pic>
      <p:pic>
        <p:nvPicPr>
          <p:cNvPr id="40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7250" y="3237077"/>
            <a:ext cx="328068" cy="312668"/>
          </a:xfrm>
          <a:prstGeom prst="rect">
            <a:avLst/>
          </a:prstGeom>
          <a:noFill/>
        </p:spPr>
      </p:pic>
      <p:pic>
        <p:nvPicPr>
          <p:cNvPr id="41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7250" y="3860513"/>
            <a:ext cx="328068" cy="312668"/>
          </a:xfrm>
          <a:prstGeom prst="rect">
            <a:avLst/>
          </a:prstGeom>
          <a:noFill/>
        </p:spPr>
      </p:pic>
      <p:pic>
        <p:nvPicPr>
          <p:cNvPr id="42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508585"/>
            <a:ext cx="328068" cy="312668"/>
          </a:xfrm>
          <a:prstGeom prst="rect">
            <a:avLst/>
          </a:prstGeom>
          <a:noFill/>
        </p:spPr>
      </p:pic>
      <p:pic>
        <p:nvPicPr>
          <p:cNvPr id="43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5109285"/>
            <a:ext cx="328068" cy="312668"/>
          </a:xfrm>
          <a:prstGeom prst="rect">
            <a:avLst/>
          </a:prstGeom>
          <a:noFill/>
        </p:spPr>
      </p:pic>
      <p:pic>
        <p:nvPicPr>
          <p:cNvPr id="3079" name="Picture 7" descr="C:\Users\Hoffmann\Desktop\electricit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75598" y="5803652"/>
            <a:ext cx="701556" cy="701556"/>
          </a:xfrm>
          <a:prstGeom prst="rect">
            <a:avLst/>
          </a:prstGeom>
          <a:noFill/>
        </p:spPr>
      </p:pic>
      <p:pic>
        <p:nvPicPr>
          <p:cNvPr id="3080" name="Picture 8" descr="C:\Users\Hoffmann\Desktop\credit_card_gre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9294" y="5677680"/>
            <a:ext cx="973808" cy="973808"/>
          </a:xfrm>
          <a:prstGeom prst="rect">
            <a:avLst/>
          </a:prstGeom>
          <a:noFill/>
        </p:spPr>
      </p:pic>
      <p:pic>
        <p:nvPicPr>
          <p:cNvPr id="23" name="Picture 2" descr="C:\Users\Hoffmann\Desktop\ide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9663" y="261938"/>
            <a:ext cx="1219200" cy="1219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359562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897897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A </a:t>
            </a:r>
            <a:r>
              <a:rPr lang="fr-FR" sz="2800" dirty="0" err="1"/>
              <a:t>complete</a:t>
            </a:r>
            <a:r>
              <a:rPr lang="fr-FR" sz="2800" dirty="0"/>
              <a:t> interface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Manage </a:t>
            </a: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consumption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pic>
        <p:nvPicPr>
          <p:cNvPr id="10" name="Picture 12" descr="C:\KAR\Images KAR\Logo K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12177"/>
            <a:ext cx="648617" cy="648617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6588224" y="2412177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Explanatory</a:t>
            </a:r>
            <a:endParaRPr lang="fr-FR" sz="3200" b="1" dirty="0"/>
          </a:p>
        </p:txBody>
      </p:sp>
      <p:pic>
        <p:nvPicPr>
          <p:cNvPr id="1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131712"/>
            <a:ext cx="648617" cy="648617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6588225" y="3195554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Animated</a:t>
            </a:r>
            <a:endParaRPr lang="fr-FR" sz="3200" b="1" dirty="0"/>
          </a:p>
        </p:txBody>
      </p:sp>
      <p:pic>
        <p:nvPicPr>
          <p:cNvPr id="1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923800"/>
            <a:ext cx="648617" cy="648617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6552728" y="3996353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Manageable</a:t>
            </a:r>
            <a:endParaRPr lang="fr-FR" sz="3200" b="1" dirty="0"/>
          </a:p>
        </p:txBody>
      </p:sp>
      <p:pic>
        <p:nvPicPr>
          <p:cNvPr id="19" name="Picture 2" descr="C:\KAR\KAR_TOUT\KAR_TOUT\I.-A.Eco\Aide_Eco_EN\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643050"/>
            <a:ext cx="568337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370385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It regulates the power of your PC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05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348880"/>
            <a:ext cx="648617" cy="648617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6588224" y="23488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Simple</a:t>
            </a:r>
          </a:p>
        </p:txBody>
      </p:sp>
      <p:pic>
        <p:nvPicPr>
          <p:cNvPr id="2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068415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6588225" y="3068415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Automatic</a:t>
            </a:r>
            <a:endParaRPr lang="fr-FR" sz="3200" b="1" dirty="0"/>
          </a:p>
        </p:txBody>
      </p:sp>
      <p:pic>
        <p:nvPicPr>
          <p:cNvPr id="3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860503"/>
            <a:ext cx="648617" cy="648617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6588225" y="3860503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Transparent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51520" y="-153888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Manage </a:t>
            </a:r>
            <a:r>
              <a:rPr lang="fr-FR" sz="4700" dirty="0" err="1">
                <a:solidFill>
                  <a:schemeClr val="bg1"/>
                </a:solidFill>
                <a:ea typeface="Verdana" pitchFamily="34" charset="0"/>
                <a:cs typeface="Calibri"/>
              </a:rPr>
              <a:t>consumption</a:t>
            </a:r>
            <a:endParaRPr lang="fr-FR" sz="4700" dirty="0">
              <a:solidFill>
                <a:schemeClr val="bg1"/>
              </a:solidFill>
              <a:ea typeface="Verdana" pitchFamily="34" charset="0"/>
              <a:cs typeface="Calibri"/>
            </a:endParaRPr>
          </a:p>
        </p:txBody>
      </p:sp>
      <p:pic>
        <p:nvPicPr>
          <p:cNvPr id="15" name="Picture 2" descr="C:\KAR\KAR_TOUT\KAR_TOUT\I.-A.Eco\Aide_Eco_EN\modu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643049"/>
            <a:ext cx="5643602" cy="4398157"/>
          </a:xfrm>
          <a:prstGeom prst="rect">
            <a:avLst/>
          </a:prstGeom>
          <a:noFill/>
        </p:spPr>
      </p:pic>
      <p:sp>
        <p:nvSpPr>
          <p:cNvPr id="16" name="Ellipse 15"/>
          <p:cNvSpPr/>
          <p:nvPr/>
        </p:nvSpPr>
        <p:spPr>
          <a:xfrm>
            <a:off x="3000364" y="2928934"/>
            <a:ext cx="2500330" cy="2286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789</Words>
  <Application>Microsoft Office PowerPoint</Application>
  <PresentationFormat>Affichage à l'écran (4:3)</PresentationFormat>
  <Paragraphs>170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Hoffmann</dc:creator>
  <cp:lastModifiedBy>Alexander Hoffmann</cp:lastModifiedBy>
  <cp:revision>132</cp:revision>
  <dcterms:created xsi:type="dcterms:W3CDTF">2011-02-25T09:33:28Z</dcterms:created>
  <dcterms:modified xsi:type="dcterms:W3CDTF">2024-03-29T08:52:19Z</dcterms:modified>
</cp:coreProperties>
</file>